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92" r:id="rId2"/>
    <p:sldId id="257" r:id="rId3"/>
    <p:sldId id="256" r:id="rId4"/>
    <p:sldId id="278" r:id="rId5"/>
    <p:sldId id="293" r:id="rId6"/>
    <p:sldId id="258" r:id="rId7"/>
    <p:sldId id="259" r:id="rId8"/>
    <p:sldId id="260" r:id="rId9"/>
    <p:sldId id="261" r:id="rId10"/>
    <p:sldId id="262" r:id="rId11"/>
    <p:sldId id="264" r:id="rId12"/>
    <p:sldId id="279" r:id="rId13"/>
    <p:sldId id="266" r:id="rId14"/>
    <p:sldId id="267" r:id="rId15"/>
    <p:sldId id="268" r:id="rId16"/>
    <p:sldId id="269" r:id="rId17"/>
    <p:sldId id="295" r:id="rId18"/>
    <p:sldId id="296" r:id="rId19"/>
    <p:sldId id="271" r:id="rId20"/>
    <p:sldId id="280" r:id="rId21"/>
    <p:sldId id="272" r:id="rId22"/>
    <p:sldId id="282" r:id="rId23"/>
    <p:sldId id="297" r:id="rId24"/>
    <p:sldId id="273" r:id="rId25"/>
    <p:sldId id="288" r:id="rId26"/>
    <p:sldId id="289" r:id="rId27"/>
    <p:sldId id="290" r:id="rId28"/>
    <p:sldId id="291" r:id="rId29"/>
    <p:sldId id="274" r:id="rId30"/>
    <p:sldId id="275" r:id="rId31"/>
    <p:sldId id="276"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22"/>
    <p:restoredTop sz="94653"/>
  </p:normalViewPr>
  <p:slideViewPr>
    <p:cSldViewPr snapToGrid="0" snapToObjects="1">
      <p:cViewPr>
        <p:scale>
          <a:sx n="78" d="100"/>
          <a:sy n="78" d="100"/>
        </p:scale>
        <p:origin x="128" y="1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D06013-882E-C349-A228-91BDD9C6FAE9}" type="datetimeFigureOut">
              <a:rPr lang="en-US" smtClean="0"/>
              <a:t>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91FF5-07FE-A647-B0D8-0A6E06C5AF02}" type="slidenum">
              <a:rPr lang="en-US" smtClean="0"/>
              <a:t>‹#›</a:t>
            </a:fld>
            <a:endParaRPr lang="en-US"/>
          </a:p>
        </p:txBody>
      </p:sp>
    </p:spTree>
    <p:extLst>
      <p:ext uri="{BB962C8B-B14F-4D97-AF65-F5344CB8AC3E}">
        <p14:creationId xmlns:p14="http://schemas.microsoft.com/office/powerpoint/2010/main" val="1795580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A91FF5-07FE-A647-B0D8-0A6E06C5AF02}" type="slidenum">
              <a:rPr lang="en-US" smtClean="0"/>
              <a:t>9</a:t>
            </a:fld>
            <a:endParaRPr lang="en-US"/>
          </a:p>
        </p:txBody>
      </p:sp>
    </p:spTree>
    <p:extLst>
      <p:ext uri="{BB962C8B-B14F-4D97-AF65-F5344CB8AC3E}">
        <p14:creationId xmlns:p14="http://schemas.microsoft.com/office/powerpoint/2010/main" val="582699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7AA91FF5-07FE-A647-B0D8-0A6E06C5AF02}" type="slidenum">
              <a:rPr lang="en-US" smtClean="0"/>
              <a:t>22</a:t>
            </a:fld>
            <a:endParaRPr lang="en-US"/>
          </a:p>
        </p:txBody>
      </p:sp>
    </p:spTree>
    <p:extLst>
      <p:ext uri="{BB962C8B-B14F-4D97-AF65-F5344CB8AC3E}">
        <p14:creationId xmlns:p14="http://schemas.microsoft.com/office/powerpoint/2010/main" val="3473610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A91FF5-07FE-A647-B0D8-0A6E06C5AF02}" type="slidenum">
              <a:rPr lang="en-US" smtClean="0"/>
              <a:t>23</a:t>
            </a:fld>
            <a:endParaRPr lang="en-US"/>
          </a:p>
        </p:txBody>
      </p:sp>
    </p:spTree>
    <p:extLst>
      <p:ext uri="{BB962C8B-B14F-4D97-AF65-F5344CB8AC3E}">
        <p14:creationId xmlns:p14="http://schemas.microsoft.com/office/powerpoint/2010/main" val="2482960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A91FF5-07FE-A647-B0D8-0A6E06C5AF02}" type="slidenum">
              <a:rPr lang="en-US" smtClean="0"/>
              <a:t>25</a:t>
            </a:fld>
            <a:endParaRPr lang="en-US"/>
          </a:p>
        </p:txBody>
      </p:sp>
    </p:spTree>
    <p:extLst>
      <p:ext uri="{BB962C8B-B14F-4D97-AF65-F5344CB8AC3E}">
        <p14:creationId xmlns:p14="http://schemas.microsoft.com/office/powerpoint/2010/main" val="821396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94DC-6913-E241-A151-FF493EFDDF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C72A47-7A54-6542-90E9-E5A9C5F982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B9B75F-A301-8848-9222-0146A7D0D228}"/>
              </a:ext>
            </a:extLst>
          </p:cNvPr>
          <p:cNvSpPr>
            <a:spLocks noGrp="1"/>
          </p:cNvSpPr>
          <p:nvPr>
            <p:ph type="dt" sz="half" idx="10"/>
          </p:nvPr>
        </p:nvSpPr>
        <p:spPr/>
        <p:txBody>
          <a:bodyPr/>
          <a:lstStyle/>
          <a:p>
            <a:fld id="{EB0A6153-977C-5C43-9CC3-29B683D3FE27}" type="datetimeFigureOut">
              <a:rPr lang="en-US" smtClean="0"/>
              <a:t>11/19/19</a:t>
            </a:fld>
            <a:endParaRPr lang="en-US"/>
          </a:p>
        </p:txBody>
      </p:sp>
      <p:sp>
        <p:nvSpPr>
          <p:cNvPr id="5" name="Footer Placeholder 4">
            <a:extLst>
              <a:ext uri="{FF2B5EF4-FFF2-40B4-BE49-F238E27FC236}">
                <a16:creationId xmlns:a16="http://schemas.microsoft.com/office/drawing/2014/main" id="{753E6BE0-3BA7-FB4C-B98C-365AC8368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E6D1C-EB2B-574F-A900-A6DAF50F5E50}"/>
              </a:ext>
            </a:extLst>
          </p:cNvPr>
          <p:cNvSpPr>
            <a:spLocks noGrp="1"/>
          </p:cNvSpPr>
          <p:nvPr>
            <p:ph type="sldNum" sz="quarter" idx="12"/>
          </p:nvPr>
        </p:nvSpPr>
        <p:spPr/>
        <p:txBody>
          <a:bodyPr/>
          <a:lstStyle/>
          <a:p>
            <a:fld id="{4DCA4C4C-D324-864C-AF83-745F843F7961}" type="slidenum">
              <a:rPr lang="en-US" smtClean="0"/>
              <a:t>‹#›</a:t>
            </a:fld>
            <a:endParaRPr lang="en-US"/>
          </a:p>
        </p:txBody>
      </p:sp>
    </p:spTree>
    <p:extLst>
      <p:ext uri="{BB962C8B-B14F-4D97-AF65-F5344CB8AC3E}">
        <p14:creationId xmlns:p14="http://schemas.microsoft.com/office/powerpoint/2010/main" val="3800011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0D09-238E-ED48-A8DD-6D754FA3DB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8ECE6-9637-0544-BD59-37B9EE1CCA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067C2-D747-0244-9111-7B7ABDC185F2}"/>
              </a:ext>
            </a:extLst>
          </p:cNvPr>
          <p:cNvSpPr>
            <a:spLocks noGrp="1"/>
          </p:cNvSpPr>
          <p:nvPr>
            <p:ph type="dt" sz="half" idx="10"/>
          </p:nvPr>
        </p:nvSpPr>
        <p:spPr/>
        <p:txBody>
          <a:bodyPr/>
          <a:lstStyle/>
          <a:p>
            <a:fld id="{EB0A6153-977C-5C43-9CC3-29B683D3FE27}" type="datetimeFigureOut">
              <a:rPr lang="en-US" smtClean="0"/>
              <a:t>11/19/19</a:t>
            </a:fld>
            <a:endParaRPr lang="en-US"/>
          </a:p>
        </p:txBody>
      </p:sp>
      <p:sp>
        <p:nvSpPr>
          <p:cNvPr id="5" name="Footer Placeholder 4">
            <a:extLst>
              <a:ext uri="{FF2B5EF4-FFF2-40B4-BE49-F238E27FC236}">
                <a16:creationId xmlns:a16="http://schemas.microsoft.com/office/drawing/2014/main" id="{2E3F3699-2AB9-DB47-AA8B-70E8432A51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60FEB-15CA-1041-AA46-DF5EF0CA0035}"/>
              </a:ext>
            </a:extLst>
          </p:cNvPr>
          <p:cNvSpPr>
            <a:spLocks noGrp="1"/>
          </p:cNvSpPr>
          <p:nvPr>
            <p:ph type="sldNum" sz="quarter" idx="12"/>
          </p:nvPr>
        </p:nvSpPr>
        <p:spPr/>
        <p:txBody>
          <a:bodyPr/>
          <a:lstStyle/>
          <a:p>
            <a:fld id="{4DCA4C4C-D324-864C-AF83-745F843F7961}" type="slidenum">
              <a:rPr lang="en-US" smtClean="0"/>
              <a:t>‹#›</a:t>
            </a:fld>
            <a:endParaRPr lang="en-US"/>
          </a:p>
        </p:txBody>
      </p:sp>
    </p:spTree>
    <p:extLst>
      <p:ext uri="{BB962C8B-B14F-4D97-AF65-F5344CB8AC3E}">
        <p14:creationId xmlns:p14="http://schemas.microsoft.com/office/powerpoint/2010/main" val="2440792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77F2F0-4265-A041-ADAD-E431A0C142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CAFD54-AEB6-F541-8F9F-74BB4E7F18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E4043-311B-DB4A-B728-D728FAB34D65}"/>
              </a:ext>
            </a:extLst>
          </p:cNvPr>
          <p:cNvSpPr>
            <a:spLocks noGrp="1"/>
          </p:cNvSpPr>
          <p:nvPr>
            <p:ph type="dt" sz="half" idx="10"/>
          </p:nvPr>
        </p:nvSpPr>
        <p:spPr/>
        <p:txBody>
          <a:bodyPr/>
          <a:lstStyle/>
          <a:p>
            <a:fld id="{EB0A6153-977C-5C43-9CC3-29B683D3FE27}" type="datetimeFigureOut">
              <a:rPr lang="en-US" smtClean="0"/>
              <a:t>11/19/19</a:t>
            </a:fld>
            <a:endParaRPr lang="en-US"/>
          </a:p>
        </p:txBody>
      </p:sp>
      <p:sp>
        <p:nvSpPr>
          <p:cNvPr id="5" name="Footer Placeholder 4">
            <a:extLst>
              <a:ext uri="{FF2B5EF4-FFF2-40B4-BE49-F238E27FC236}">
                <a16:creationId xmlns:a16="http://schemas.microsoft.com/office/drawing/2014/main" id="{08D360E7-54DD-7245-A7CE-DAC095EA6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B541D7-4C37-1F48-AF1F-46DD85299510}"/>
              </a:ext>
            </a:extLst>
          </p:cNvPr>
          <p:cNvSpPr>
            <a:spLocks noGrp="1"/>
          </p:cNvSpPr>
          <p:nvPr>
            <p:ph type="sldNum" sz="quarter" idx="12"/>
          </p:nvPr>
        </p:nvSpPr>
        <p:spPr/>
        <p:txBody>
          <a:bodyPr/>
          <a:lstStyle/>
          <a:p>
            <a:fld id="{4DCA4C4C-D324-864C-AF83-745F843F7961}" type="slidenum">
              <a:rPr lang="en-US" smtClean="0"/>
              <a:t>‹#›</a:t>
            </a:fld>
            <a:endParaRPr lang="en-US"/>
          </a:p>
        </p:txBody>
      </p:sp>
    </p:spTree>
    <p:extLst>
      <p:ext uri="{BB962C8B-B14F-4D97-AF65-F5344CB8AC3E}">
        <p14:creationId xmlns:p14="http://schemas.microsoft.com/office/powerpoint/2010/main" val="477462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7E79A-413D-7B41-9E15-31F9E959A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F13B9D-834D-784A-85D0-07FDA1988B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4B8B9-551C-ED47-970D-F1C6CF33A89C}"/>
              </a:ext>
            </a:extLst>
          </p:cNvPr>
          <p:cNvSpPr>
            <a:spLocks noGrp="1"/>
          </p:cNvSpPr>
          <p:nvPr>
            <p:ph type="dt" sz="half" idx="10"/>
          </p:nvPr>
        </p:nvSpPr>
        <p:spPr/>
        <p:txBody>
          <a:bodyPr/>
          <a:lstStyle/>
          <a:p>
            <a:fld id="{EB0A6153-977C-5C43-9CC3-29B683D3FE27}" type="datetimeFigureOut">
              <a:rPr lang="en-US" smtClean="0"/>
              <a:t>11/19/19</a:t>
            </a:fld>
            <a:endParaRPr lang="en-US"/>
          </a:p>
        </p:txBody>
      </p:sp>
      <p:sp>
        <p:nvSpPr>
          <p:cNvPr id="5" name="Footer Placeholder 4">
            <a:extLst>
              <a:ext uri="{FF2B5EF4-FFF2-40B4-BE49-F238E27FC236}">
                <a16:creationId xmlns:a16="http://schemas.microsoft.com/office/drawing/2014/main" id="{27EF83A2-DE55-D14C-B681-B69CAD701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AFE542-402D-FF47-BA53-56FFC45DB7E9}"/>
              </a:ext>
            </a:extLst>
          </p:cNvPr>
          <p:cNvSpPr>
            <a:spLocks noGrp="1"/>
          </p:cNvSpPr>
          <p:nvPr>
            <p:ph type="sldNum" sz="quarter" idx="12"/>
          </p:nvPr>
        </p:nvSpPr>
        <p:spPr/>
        <p:txBody>
          <a:bodyPr/>
          <a:lstStyle/>
          <a:p>
            <a:fld id="{4DCA4C4C-D324-864C-AF83-745F843F7961}" type="slidenum">
              <a:rPr lang="en-US" smtClean="0"/>
              <a:t>‹#›</a:t>
            </a:fld>
            <a:endParaRPr lang="en-US"/>
          </a:p>
        </p:txBody>
      </p:sp>
    </p:spTree>
    <p:extLst>
      <p:ext uri="{BB962C8B-B14F-4D97-AF65-F5344CB8AC3E}">
        <p14:creationId xmlns:p14="http://schemas.microsoft.com/office/powerpoint/2010/main" val="362130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C7F0-E62B-0146-96CA-FD52E73145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352479-917F-014F-A596-DEF81D6A2A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BD037D-825C-1F46-BFFA-6D1EEDEEFEBE}"/>
              </a:ext>
            </a:extLst>
          </p:cNvPr>
          <p:cNvSpPr>
            <a:spLocks noGrp="1"/>
          </p:cNvSpPr>
          <p:nvPr>
            <p:ph type="dt" sz="half" idx="10"/>
          </p:nvPr>
        </p:nvSpPr>
        <p:spPr/>
        <p:txBody>
          <a:bodyPr/>
          <a:lstStyle/>
          <a:p>
            <a:fld id="{EB0A6153-977C-5C43-9CC3-29B683D3FE27}" type="datetimeFigureOut">
              <a:rPr lang="en-US" smtClean="0"/>
              <a:t>11/19/19</a:t>
            </a:fld>
            <a:endParaRPr lang="en-US"/>
          </a:p>
        </p:txBody>
      </p:sp>
      <p:sp>
        <p:nvSpPr>
          <p:cNvPr id="5" name="Footer Placeholder 4">
            <a:extLst>
              <a:ext uri="{FF2B5EF4-FFF2-40B4-BE49-F238E27FC236}">
                <a16:creationId xmlns:a16="http://schemas.microsoft.com/office/drawing/2014/main" id="{266726BC-7B51-4A49-B031-365B589C9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6CBCA1-E246-C141-844D-CD87C8473633}"/>
              </a:ext>
            </a:extLst>
          </p:cNvPr>
          <p:cNvSpPr>
            <a:spLocks noGrp="1"/>
          </p:cNvSpPr>
          <p:nvPr>
            <p:ph type="sldNum" sz="quarter" idx="12"/>
          </p:nvPr>
        </p:nvSpPr>
        <p:spPr/>
        <p:txBody>
          <a:bodyPr/>
          <a:lstStyle/>
          <a:p>
            <a:fld id="{4DCA4C4C-D324-864C-AF83-745F843F7961}" type="slidenum">
              <a:rPr lang="en-US" smtClean="0"/>
              <a:t>‹#›</a:t>
            </a:fld>
            <a:endParaRPr lang="en-US"/>
          </a:p>
        </p:txBody>
      </p:sp>
    </p:spTree>
    <p:extLst>
      <p:ext uri="{BB962C8B-B14F-4D97-AF65-F5344CB8AC3E}">
        <p14:creationId xmlns:p14="http://schemas.microsoft.com/office/powerpoint/2010/main" val="3554782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36C92-3A6E-8645-9772-469E1CDBFF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CE5735-CFCE-0B4A-8D12-BCAF3136F3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26D4AF-02DA-024E-A02F-198A78A3BF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AB62A1-A25B-E74F-AC17-F8392CAF512A}"/>
              </a:ext>
            </a:extLst>
          </p:cNvPr>
          <p:cNvSpPr>
            <a:spLocks noGrp="1"/>
          </p:cNvSpPr>
          <p:nvPr>
            <p:ph type="dt" sz="half" idx="10"/>
          </p:nvPr>
        </p:nvSpPr>
        <p:spPr/>
        <p:txBody>
          <a:bodyPr/>
          <a:lstStyle/>
          <a:p>
            <a:fld id="{EB0A6153-977C-5C43-9CC3-29B683D3FE27}" type="datetimeFigureOut">
              <a:rPr lang="en-US" smtClean="0"/>
              <a:t>11/19/19</a:t>
            </a:fld>
            <a:endParaRPr lang="en-US"/>
          </a:p>
        </p:txBody>
      </p:sp>
      <p:sp>
        <p:nvSpPr>
          <p:cNvPr id="6" name="Footer Placeholder 5">
            <a:extLst>
              <a:ext uri="{FF2B5EF4-FFF2-40B4-BE49-F238E27FC236}">
                <a16:creationId xmlns:a16="http://schemas.microsoft.com/office/drawing/2014/main" id="{6705CB37-34E4-8542-8535-F5649A3A3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8EF4E-968A-8542-ABBE-2E06753DBDA3}"/>
              </a:ext>
            </a:extLst>
          </p:cNvPr>
          <p:cNvSpPr>
            <a:spLocks noGrp="1"/>
          </p:cNvSpPr>
          <p:nvPr>
            <p:ph type="sldNum" sz="quarter" idx="12"/>
          </p:nvPr>
        </p:nvSpPr>
        <p:spPr/>
        <p:txBody>
          <a:bodyPr/>
          <a:lstStyle/>
          <a:p>
            <a:fld id="{4DCA4C4C-D324-864C-AF83-745F843F7961}" type="slidenum">
              <a:rPr lang="en-US" smtClean="0"/>
              <a:t>‹#›</a:t>
            </a:fld>
            <a:endParaRPr lang="en-US"/>
          </a:p>
        </p:txBody>
      </p:sp>
    </p:spTree>
    <p:extLst>
      <p:ext uri="{BB962C8B-B14F-4D97-AF65-F5344CB8AC3E}">
        <p14:creationId xmlns:p14="http://schemas.microsoft.com/office/powerpoint/2010/main" val="3541851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282E-2F92-B246-AFF9-A01A2C4D87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078DC9-7590-674D-9A03-24375FD0C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41BF36-0C60-4A42-B28B-CDAD306E7B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CCE1C-51C8-9746-B6C2-02B2192DA3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0BB09-313F-6441-9A8F-3F085786F5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05D249-DB44-4D4B-9379-551EB2971DD7}"/>
              </a:ext>
            </a:extLst>
          </p:cNvPr>
          <p:cNvSpPr>
            <a:spLocks noGrp="1"/>
          </p:cNvSpPr>
          <p:nvPr>
            <p:ph type="dt" sz="half" idx="10"/>
          </p:nvPr>
        </p:nvSpPr>
        <p:spPr/>
        <p:txBody>
          <a:bodyPr/>
          <a:lstStyle/>
          <a:p>
            <a:fld id="{EB0A6153-977C-5C43-9CC3-29B683D3FE27}" type="datetimeFigureOut">
              <a:rPr lang="en-US" smtClean="0"/>
              <a:t>11/19/19</a:t>
            </a:fld>
            <a:endParaRPr lang="en-US"/>
          </a:p>
        </p:txBody>
      </p:sp>
      <p:sp>
        <p:nvSpPr>
          <p:cNvPr id="8" name="Footer Placeholder 7">
            <a:extLst>
              <a:ext uri="{FF2B5EF4-FFF2-40B4-BE49-F238E27FC236}">
                <a16:creationId xmlns:a16="http://schemas.microsoft.com/office/drawing/2014/main" id="{87E8CBFB-3BAE-B142-9F90-1F6338FE3E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0EE8F3-A7E3-4047-9D30-89E4B062993F}"/>
              </a:ext>
            </a:extLst>
          </p:cNvPr>
          <p:cNvSpPr>
            <a:spLocks noGrp="1"/>
          </p:cNvSpPr>
          <p:nvPr>
            <p:ph type="sldNum" sz="quarter" idx="12"/>
          </p:nvPr>
        </p:nvSpPr>
        <p:spPr/>
        <p:txBody>
          <a:bodyPr/>
          <a:lstStyle/>
          <a:p>
            <a:fld id="{4DCA4C4C-D324-864C-AF83-745F843F7961}" type="slidenum">
              <a:rPr lang="en-US" smtClean="0"/>
              <a:t>‹#›</a:t>
            </a:fld>
            <a:endParaRPr lang="en-US"/>
          </a:p>
        </p:txBody>
      </p:sp>
    </p:spTree>
    <p:extLst>
      <p:ext uri="{BB962C8B-B14F-4D97-AF65-F5344CB8AC3E}">
        <p14:creationId xmlns:p14="http://schemas.microsoft.com/office/powerpoint/2010/main" val="351662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E8D7-60AB-ED43-8C2A-2D7BB532F1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311796-B4FA-274B-B1E5-518D0A6EE86D}"/>
              </a:ext>
            </a:extLst>
          </p:cNvPr>
          <p:cNvSpPr>
            <a:spLocks noGrp="1"/>
          </p:cNvSpPr>
          <p:nvPr>
            <p:ph type="dt" sz="half" idx="10"/>
          </p:nvPr>
        </p:nvSpPr>
        <p:spPr/>
        <p:txBody>
          <a:bodyPr/>
          <a:lstStyle/>
          <a:p>
            <a:fld id="{EB0A6153-977C-5C43-9CC3-29B683D3FE27}" type="datetimeFigureOut">
              <a:rPr lang="en-US" smtClean="0"/>
              <a:t>11/19/19</a:t>
            </a:fld>
            <a:endParaRPr lang="en-US"/>
          </a:p>
        </p:txBody>
      </p:sp>
      <p:sp>
        <p:nvSpPr>
          <p:cNvPr id="4" name="Footer Placeholder 3">
            <a:extLst>
              <a:ext uri="{FF2B5EF4-FFF2-40B4-BE49-F238E27FC236}">
                <a16:creationId xmlns:a16="http://schemas.microsoft.com/office/drawing/2014/main" id="{4BBB45F3-0E06-7D47-8A60-BE06BF65D5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FDE833-B00F-D54C-9CA2-76A904EF3AE7}"/>
              </a:ext>
            </a:extLst>
          </p:cNvPr>
          <p:cNvSpPr>
            <a:spLocks noGrp="1"/>
          </p:cNvSpPr>
          <p:nvPr>
            <p:ph type="sldNum" sz="quarter" idx="12"/>
          </p:nvPr>
        </p:nvSpPr>
        <p:spPr/>
        <p:txBody>
          <a:bodyPr/>
          <a:lstStyle/>
          <a:p>
            <a:fld id="{4DCA4C4C-D324-864C-AF83-745F843F7961}" type="slidenum">
              <a:rPr lang="en-US" smtClean="0"/>
              <a:t>‹#›</a:t>
            </a:fld>
            <a:endParaRPr lang="en-US"/>
          </a:p>
        </p:txBody>
      </p:sp>
    </p:spTree>
    <p:extLst>
      <p:ext uri="{BB962C8B-B14F-4D97-AF65-F5344CB8AC3E}">
        <p14:creationId xmlns:p14="http://schemas.microsoft.com/office/powerpoint/2010/main" val="2085752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CFDFFA-25E5-1940-8E93-E79355E72D92}"/>
              </a:ext>
            </a:extLst>
          </p:cNvPr>
          <p:cNvSpPr>
            <a:spLocks noGrp="1"/>
          </p:cNvSpPr>
          <p:nvPr>
            <p:ph type="dt" sz="half" idx="10"/>
          </p:nvPr>
        </p:nvSpPr>
        <p:spPr/>
        <p:txBody>
          <a:bodyPr/>
          <a:lstStyle/>
          <a:p>
            <a:fld id="{EB0A6153-977C-5C43-9CC3-29B683D3FE27}" type="datetimeFigureOut">
              <a:rPr lang="en-US" smtClean="0"/>
              <a:t>11/19/19</a:t>
            </a:fld>
            <a:endParaRPr lang="en-US"/>
          </a:p>
        </p:txBody>
      </p:sp>
      <p:sp>
        <p:nvSpPr>
          <p:cNvPr id="3" name="Footer Placeholder 2">
            <a:extLst>
              <a:ext uri="{FF2B5EF4-FFF2-40B4-BE49-F238E27FC236}">
                <a16:creationId xmlns:a16="http://schemas.microsoft.com/office/drawing/2014/main" id="{76FB0064-DFAC-F94D-AAF4-A0EDCA7796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2F93DA-8E1A-9141-B6B1-F032E1AA176F}"/>
              </a:ext>
            </a:extLst>
          </p:cNvPr>
          <p:cNvSpPr>
            <a:spLocks noGrp="1"/>
          </p:cNvSpPr>
          <p:nvPr>
            <p:ph type="sldNum" sz="quarter" idx="12"/>
          </p:nvPr>
        </p:nvSpPr>
        <p:spPr/>
        <p:txBody>
          <a:bodyPr/>
          <a:lstStyle/>
          <a:p>
            <a:fld id="{4DCA4C4C-D324-864C-AF83-745F843F7961}" type="slidenum">
              <a:rPr lang="en-US" smtClean="0"/>
              <a:t>‹#›</a:t>
            </a:fld>
            <a:endParaRPr lang="en-US"/>
          </a:p>
        </p:txBody>
      </p:sp>
    </p:spTree>
    <p:extLst>
      <p:ext uri="{BB962C8B-B14F-4D97-AF65-F5344CB8AC3E}">
        <p14:creationId xmlns:p14="http://schemas.microsoft.com/office/powerpoint/2010/main" val="87916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C21A-D6ED-4240-B3FC-B89656D700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53EBAB-9AB4-FB43-9640-5B1AC04C55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70FF41-D0A3-9448-ADA3-3048ED8E8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986D40-DEB0-8646-9145-B1E5652E63EF}"/>
              </a:ext>
            </a:extLst>
          </p:cNvPr>
          <p:cNvSpPr>
            <a:spLocks noGrp="1"/>
          </p:cNvSpPr>
          <p:nvPr>
            <p:ph type="dt" sz="half" idx="10"/>
          </p:nvPr>
        </p:nvSpPr>
        <p:spPr/>
        <p:txBody>
          <a:bodyPr/>
          <a:lstStyle/>
          <a:p>
            <a:fld id="{EB0A6153-977C-5C43-9CC3-29B683D3FE27}" type="datetimeFigureOut">
              <a:rPr lang="en-US" smtClean="0"/>
              <a:t>11/19/19</a:t>
            </a:fld>
            <a:endParaRPr lang="en-US"/>
          </a:p>
        </p:txBody>
      </p:sp>
      <p:sp>
        <p:nvSpPr>
          <p:cNvPr id="6" name="Footer Placeholder 5">
            <a:extLst>
              <a:ext uri="{FF2B5EF4-FFF2-40B4-BE49-F238E27FC236}">
                <a16:creationId xmlns:a16="http://schemas.microsoft.com/office/drawing/2014/main" id="{78867AD8-E473-1B42-9EFB-D95B150B2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C2872-63EF-D447-AAAA-EAAEB7BB3A7C}"/>
              </a:ext>
            </a:extLst>
          </p:cNvPr>
          <p:cNvSpPr>
            <a:spLocks noGrp="1"/>
          </p:cNvSpPr>
          <p:nvPr>
            <p:ph type="sldNum" sz="quarter" idx="12"/>
          </p:nvPr>
        </p:nvSpPr>
        <p:spPr/>
        <p:txBody>
          <a:bodyPr/>
          <a:lstStyle/>
          <a:p>
            <a:fld id="{4DCA4C4C-D324-864C-AF83-745F843F7961}" type="slidenum">
              <a:rPr lang="en-US" smtClean="0"/>
              <a:t>‹#›</a:t>
            </a:fld>
            <a:endParaRPr lang="en-US"/>
          </a:p>
        </p:txBody>
      </p:sp>
    </p:spTree>
    <p:extLst>
      <p:ext uri="{BB962C8B-B14F-4D97-AF65-F5344CB8AC3E}">
        <p14:creationId xmlns:p14="http://schemas.microsoft.com/office/powerpoint/2010/main" val="160436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DD5B1-62AE-C74A-85CD-BF3F527C44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1D78CE-5605-C041-8DA2-65FD6141A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670542-55BE-D744-92D8-2905DAA717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17B189-7C8F-3941-9ADD-4CC19194B95B}"/>
              </a:ext>
            </a:extLst>
          </p:cNvPr>
          <p:cNvSpPr>
            <a:spLocks noGrp="1"/>
          </p:cNvSpPr>
          <p:nvPr>
            <p:ph type="dt" sz="half" idx="10"/>
          </p:nvPr>
        </p:nvSpPr>
        <p:spPr/>
        <p:txBody>
          <a:bodyPr/>
          <a:lstStyle/>
          <a:p>
            <a:fld id="{EB0A6153-977C-5C43-9CC3-29B683D3FE27}" type="datetimeFigureOut">
              <a:rPr lang="en-US" smtClean="0"/>
              <a:t>11/19/19</a:t>
            </a:fld>
            <a:endParaRPr lang="en-US"/>
          </a:p>
        </p:txBody>
      </p:sp>
      <p:sp>
        <p:nvSpPr>
          <p:cNvPr id="6" name="Footer Placeholder 5">
            <a:extLst>
              <a:ext uri="{FF2B5EF4-FFF2-40B4-BE49-F238E27FC236}">
                <a16:creationId xmlns:a16="http://schemas.microsoft.com/office/drawing/2014/main" id="{91E310BC-8DD9-B044-8D6F-27BC94318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029E24-DAD0-5C40-9472-B3E66774BAD2}"/>
              </a:ext>
            </a:extLst>
          </p:cNvPr>
          <p:cNvSpPr>
            <a:spLocks noGrp="1"/>
          </p:cNvSpPr>
          <p:nvPr>
            <p:ph type="sldNum" sz="quarter" idx="12"/>
          </p:nvPr>
        </p:nvSpPr>
        <p:spPr/>
        <p:txBody>
          <a:bodyPr/>
          <a:lstStyle/>
          <a:p>
            <a:fld id="{4DCA4C4C-D324-864C-AF83-745F843F7961}" type="slidenum">
              <a:rPr lang="en-US" smtClean="0"/>
              <a:t>‹#›</a:t>
            </a:fld>
            <a:endParaRPr lang="en-US"/>
          </a:p>
        </p:txBody>
      </p:sp>
    </p:spTree>
    <p:extLst>
      <p:ext uri="{BB962C8B-B14F-4D97-AF65-F5344CB8AC3E}">
        <p14:creationId xmlns:p14="http://schemas.microsoft.com/office/powerpoint/2010/main" val="1603525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A46F48-6856-0645-8D41-35AC40B788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BE7D6D-B924-CE43-9B94-7A2361EBD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8E5F68-0820-664D-9370-AE02332E9E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0A6153-977C-5C43-9CC3-29B683D3FE27}" type="datetimeFigureOut">
              <a:rPr lang="en-US" smtClean="0"/>
              <a:t>11/19/19</a:t>
            </a:fld>
            <a:endParaRPr lang="en-US"/>
          </a:p>
        </p:txBody>
      </p:sp>
      <p:sp>
        <p:nvSpPr>
          <p:cNvPr id="5" name="Footer Placeholder 4">
            <a:extLst>
              <a:ext uri="{FF2B5EF4-FFF2-40B4-BE49-F238E27FC236}">
                <a16:creationId xmlns:a16="http://schemas.microsoft.com/office/drawing/2014/main" id="{6A21E2B1-8F33-454E-847A-5F450EA3B5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E775E6-BBE3-DC40-B114-E2BF62FA9D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A4C4C-D324-864C-AF83-745F843F7961}" type="slidenum">
              <a:rPr lang="en-US" smtClean="0"/>
              <a:t>‹#›</a:t>
            </a:fld>
            <a:endParaRPr lang="en-US"/>
          </a:p>
        </p:txBody>
      </p:sp>
    </p:spTree>
    <p:extLst>
      <p:ext uri="{BB962C8B-B14F-4D97-AF65-F5344CB8AC3E}">
        <p14:creationId xmlns:p14="http://schemas.microsoft.com/office/powerpoint/2010/main" val="487162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duane@houstonresponds.org" TargetMode="External"/><Relationship Id="rId2" Type="http://schemas.openxmlformats.org/officeDocument/2006/relationships/hyperlink" Target="mailto:sara@houstonresponds.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BCC9A0E-DC4A-EC42-B13B-B4108AD4941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6860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85CB-5E8D-3C44-9932-29434D66CAA8}"/>
              </a:ext>
            </a:extLst>
          </p:cNvPr>
          <p:cNvSpPr>
            <a:spLocks noGrp="1"/>
          </p:cNvSpPr>
          <p:nvPr>
            <p:ph type="title"/>
          </p:nvPr>
        </p:nvSpPr>
        <p:spPr>
          <a:xfrm>
            <a:off x="1175085" y="1120190"/>
            <a:ext cx="10515600" cy="1325563"/>
          </a:xfrm>
        </p:spPr>
        <p:txBody>
          <a:bodyPr>
            <a:normAutofit fontScale="90000"/>
          </a:bodyPr>
          <a:lstStyle/>
          <a:p>
            <a:r>
              <a:rPr lang="en-US" sz="3100" i="1" dirty="0">
                <a:solidFill>
                  <a:srgbClr val="0070C0"/>
                </a:solidFill>
                <a:latin typeface="Helvetica" pitchFamily="2" charset="0"/>
              </a:rPr>
              <a:t>Using your personal Facebook account to promote your coalition and other Houston Responds coalitions:</a:t>
            </a:r>
            <a:br>
              <a:rPr lang="en-US" dirty="0"/>
            </a:br>
            <a:endParaRPr lang="en-US" dirty="0"/>
          </a:p>
        </p:txBody>
      </p:sp>
      <p:sp>
        <p:nvSpPr>
          <p:cNvPr id="3" name="Content Placeholder 2">
            <a:extLst>
              <a:ext uri="{FF2B5EF4-FFF2-40B4-BE49-F238E27FC236}">
                <a16:creationId xmlns:a16="http://schemas.microsoft.com/office/drawing/2014/main" id="{FB38F6A7-4F37-2F49-A662-CA22B53B6070}"/>
              </a:ext>
            </a:extLst>
          </p:cNvPr>
          <p:cNvSpPr>
            <a:spLocks noGrp="1"/>
          </p:cNvSpPr>
          <p:nvPr>
            <p:ph idx="1"/>
          </p:nvPr>
        </p:nvSpPr>
        <p:spPr>
          <a:xfrm>
            <a:off x="1455821" y="2887330"/>
            <a:ext cx="9665368" cy="3287796"/>
          </a:xfrm>
        </p:spPr>
        <p:txBody>
          <a:bodyPr>
            <a:normAutofit/>
          </a:bodyPr>
          <a:lstStyle/>
          <a:p>
            <a:pPr lvl="0"/>
            <a:r>
              <a:rPr lang="en-US" sz="2400" dirty="0">
                <a:latin typeface="Helvetica" pitchFamily="2" charset="0"/>
              </a:rPr>
              <a:t>When you see Houston Responds or a coalition post, you can also interact with it by </a:t>
            </a:r>
            <a:r>
              <a:rPr lang="en-US" sz="2400" b="1" dirty="0">
                <a:latin typeface="Helvetica" pitchFamily="2" charset="0"/>
              </a:rPr>
              <a:t>liking, commenting and sharing</a:t>
            </a:r>
            <a:r>
              <a:rPr lang="en-US" sz="2400" dirty="0">
                <a:latin typeface="Helvetica" pitchFamily="2" charset="0"/>
              </a:rPr>
              <a:t>. </a:t>
            </a:r>
          </a:p>
          <a:p>
            <a:pPr lvl="0"/>
            <a:r>
              <a:rPr lang="en-US" sz="2400" dirty="0">
                <a:latin typeface="Helvetica" pitchFamily="2" charset="0"/>
              </a:rPr>
              <a:t>Ask volunteers, church leaders, and anyone else to follow your coalitions social media. </a:t>
            </a:r>
          </a:p>
          <a:p>
            <a:pPr lvl="0"/>
            <a:r>
              <a:rPr lang="en-US" sz="2400" b="1" dirty="0">
                <a:latin typeface="Helvetica" pitchFamily="2" charset="0"/>
              </a:rPr>
              <a:t>Newer coalitions: </a:t>
            </a:r>
            <a:r>
              <a:rPr lang="en-US" sz="2400" dirty="0">
                <a:latin typeface="Helvetica" pitchFamily="2" charset="0"/>
              </a:rPr>
              <a:t>encourage people to follow Houston Responds where we will be posting about your coalition while you are waiting to set up your own.</a:t>
            </a:r>
          </a:p>
        </p:txBody>
      </p:sp>
      <p:pic>
        <p:nvPicPr>
          <p:cNvPr id="9" name="Picture 8">
            <a:extLst>
              <a:ext uri="{FF2B5EF4-FFF2-40B4-BE49-F238E27FC236}">
                <a16:creationId xmlns:a16="http://schemas.microsoft.com/office/drawing/2014/main" id="{FB43F336-C784-3B46-A3F4-45F290FD1741}"/>
              </a:ext>
            </a:extLst>
          </p:cNvPr>
          <p:cNvPicPr>
            <a:picLocks noChangeAspect="1"/>
          </p:cNvPicPr>
          <p:nvPr/>
        </p:nvPicPr>
        <p:blipFill>
          <a:blip r:embed="rId2"/>
          <a:stretch>
            <a:fillRect/>
          </a:stretch>
        </p:blipFill>
        <p:spPr>
          <a:xfrm>
            <a:off x="3293978" y="2223503"/>
            <a:ext cx="4978400" cy="444500"/>
          </a:xfrm>
          <a:prstGeom prst="rect">
            <a:avLst/>
          </a:prstGeom>
        </p:spPr>
      </p:pic>
    </p:spTree>
    <p:extLst>
      <p:ext uri="{BB962C8B-B14F-4D97-AF65-F5344CB8AC3E}">
        <p14:creationId xmlns:p14="http://schemas.microsoft.com/office/powerpoint/2010/main" val="4043932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F87C-BF88-0D43-811A-94934FF4AE9E}"/>
              </a:ext>
            </a:extLst>
          </p:cNvPr>
          <p:cNvSpPr>
            <a:spLocks noGrp="1"/>
          </p:cNvSpPr>
          <p:nvPr>
            <p:ph type="title"/>
          </p:nvPr>
        </p:nvSpPr>
        <p:spPr>
          <a:xfrm>
            <a:off x="450273" y="1335490"/>
            <a:ext cx="5645727" cy="1110267"/>
          </a:xfrm>
        </p:spPr>
        <p:txBody>
          <a:bodyPr>
            <a:normAutofit fontScale="90000"/>
          </a:bodyPr>
          <a:lstStyle/>
          <a:p>
            <a:r>
              <a:rPr lang="en-US" sz="4000" b="1" dirty="0">
                <a:solidFill>
                  <a:srgbClr val="0070C0"/>
                </a:solidFill>
                <a:latin typeface="Helvetica" pitchFamily="2" charset="0"/>
              </a:rPr>
              <a:t>Instagram for Business</a:t>
            </a:r>
            <a:endParaRPr lang="en-US" sz="4000" dirty="0">
              <a:solidFill>
                <a:srgbClr val="0070C0"/>
              </a:solidFill>
              <a:latin typeface="Helvetica" pitchFamily="2" charset="0"/>
            </a:endParaRP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5187FD-B69B-7B45-B104-0F78A23BC4D4}"/>
              </a:ext>
            </a:extLst>
          </p:cNvPr>
          <p:cNvSpPr>
            <a:spLocks noGrp="1"/>
          </p:cNvSpPr>
          <p:nvPr>
            <p:ph idx="1"/>
          </p:nvPr>
        </p:nvSpPr>
        <p:spPr>
          <a:xfrm>
            <a:off x="225119" y="2575034"/>
            <a:ext cx="6280976" cy="3462228"/>
          </a:xfrm>
        </p:spPr>
        <p:txBody>
          <a:bodyPr>
            <a:normAutofit fontScale="92500" lnSpcReduction="20000"/>
          </a:bodyPr>
          <a:lstStyle/>
          <a:p>
            <a:r>
              <a:rPr lang="en-US" b="1" dirty="0"/>
              <a:t>Primary purpose:</a:t>
            </a:r>
            <a:r>
              <a:rPr lang="en-US" dirty="0"/>
              <a:t> A place to share videos and images that evoke feelings about your brand through the use of visual.</a:t>
            </a:r>
            <a:r>
              <a:rPr lang="en-US" b="1" dirty="0"/>
              <a:t> </a:t>
            </a:r>
            <a:endParaRPr lang="en-US" dirty="0"/>
          </a:p>
          <a:p>
            <a:r>
              <a:rPr lang="en-US" b="1" dirty="0"/>
              <a:t>Unique attributes:</a:t>
            </a:r>
            <a:endParaRPr lang="en-US" dirty="0"/>
          </a:p>
          <a:p>
            <a:pPr lvl="1"/>
            <a:r>
              <a:rPr lang="en-US" dirty="0"/>
              <a:t>Provides unique filters and video styles</a:t>
            </a:r>
          </a:p>
          <a:p>
            <a:pPr lvl="1"/>
            <a:r>
              <a:rPr lang="en-US" dirty="0"/>
              <a:t>Let’s your company take a more playful approach to connecting with customers</a:t>
            </a:r>
          </a:p>
          <a:p>
            <a:pPr lvl="1"/>
            <a:r>
              <a:rPr lang="en-US" dirty="0"/>
              <a:t>Shares your message primarily through images, not the written word</a:t>
            </a:r>
          </a:p>
          <a:p>
            <a:pPr lvl="1"/>
            <a:r>
              <a:rPr lang="en-US" dirty="0"/>
              <a:t>Allows for users to hashtag and get involved with your brand by showing your products in use</a:t>
            </a:r>
          </a:p>
          <a:p>
            <a:endParaRPr lang="en-US" sz="1800" dirty="0"/>
          </a:p>
        </p:txBody>
      </p:sp>
      <p:pic>
        <p:nvPicPr>
          <p:cNvPr id="6" name="Picture 5">
            <a:extLst>
              <a:ext uri="{FF2B5EF4-FFF2-40B4-BE49-F238E27FC236}">
                <a16:creationId xmlns:a16="http://schemas.microsoft.com/office/drawing/2014/main" id="{0150009A-698E-9146-BD05-CC192EB7716D}"/>
              </a:ext>
            </a:extLst>
          </p:cNvPr>
          <p:cNvPicPr>
            <a:picLocks noChangeAspect="1"/>
          </p:cNvPicPr>
          <p:nvPr/>
        </p:nvPicPr>
        <p:blipFill rotWithShape="1">
          <a:blip r:embed="rId2"/>
          <a:srcRect l="4179" r="3766"/>
          <a:stretch/>
        </p:blipFill>
        <p:spPr>
          <a:xfrm>
            <a:off x="6506095" y="10"/>
            <a:ext cx="5713614" cy="685799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10045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5A5F-5EF2-724C-B29A-F18A81CC6BAB}"/>
              </a:ext>
            </a:extLst>
          </p:cNvPr>
          <p:cNvSpPr>
            <a:spLocks noGrp="1"/>
          </p:cNvSpPr>
          <p:nvPr>
            <p:ph type="title"/>
          </p:nvPr>
        </p:nvSpPr>
        <p:spPr>
          <a:xfrm>
            <a:off x="838200" y="681037"/>
            <a:ext cx="10515600" cy="1325563"/>
          </a:xfrm>
        </p:spPr>
        <p:txBody>
          <a:bodyPr>
            <a:normAutofit/>
          </a:bodyPr>
          <a:lstStyle/>
          <a:p>
            <a:r>
              <a:rPr lang="en-US" sz="2800" i="1" dirty="0">
                <a:solidFill>
                  <a:srgbClr val="0070C0"/>
                </a:solidFill>
                <a:latin typeface="Helvetica" pitchFamily="2" charset="0"/>
              </a:rPr>
              <a:t>You can use Instagram for:</a:t>
            </a:r>
            <a:br>
              <a:rPr lang="en-US" sz="2800" dirty="0">
                <a:solidFill>
                  <a:srgbClr val="0070C0"/>
                </a:solidFill>
                <a:latin typeface="Helvetica" pitchFamily="2" charset="0"/>
              </a:rPr>
            </a:br>
            <a:endParaRPr lang="en-US" sz="2800" dirty="0">
              <a:solidFill>
                <a:srgbClr val="0070C0"/>
              </a:solidFill>
            </a:endParaRPr>
          </a:p>
        </p:txBody>
      </p:sp>
      <p:sp>
        <p:nvSpPr>
          <p:cNvPr id="3" name="Content Placeholder 2">
            <a:extLst>
              <a:ext uri="{FF2B5EF4-FFF2-40B4-BE49-F238E27FC236}">
                <a16:creationId xmlns:a16="http://schemas.microsoft.com/office/drawing/2014/main" id="{99ED064F-3141-664D-921A-E474B61D224A}"/>
              </a:ext>
            </a:extLst>
          </p:cNvPr>
          <p:cNvSpPr>
            <a:spLocks noGrp="1"/>
          </p:cNvSpPr>
          <p:nvPr>
            <p:ph idx="1"/>
          </p:nvPr>
        </p:nvSpPr>
        <p:spPr/>
        <p:txBody>
          <a:bodyPr/>
          <a:lstStyle/>
          <a:p>
            <a:pPr lvl="0"/>
            <a:r>
              <a:rPr lang="en-US" dirty="0">
                <a:latin typeface="Helvetica" pitchFamily="2" charset="0"/>
              </a:rPr>
              <a:t>Posting photo and videos</a:t>
            </a:r>
          </a:p>
          <a:p>
            <a:pPr lvl="0"/>
            <a:r>
              <a:rPr lang="en-US" dirty="0">
                <a:latin typeface="Helvetica" pitchFamily="2" charset="0"/>
              </a:rPr>
              <a:t>Building followers</a:t>
            </a:r>
          </a:p>
          <a:p>
            <a:pPr lvl="0"/>
            <a:r>
              <a:rPr lang="en-US" dirty="0">
                <a:latin typeface="Helvetica" pitchFamily="2" charset="0"/>
              </a:rPr>
              <a:t>Inform the public about projects you are working on or any upcoming volunteer events you have coming up</a:t>
            </a:r>
          </a:p>
          <a:p>
            <a:pPr lvl="0"/>
            <a:r>
              <a:rPr lang="en-US" dirty="0">
                <a:latin typeface="Helvetica" pitchFamily="2" charset="0"/>
              </a:rPr>
              <a:t>Engage with the audience. The more you engage, the more people will know about you!</a:t>
            </a:r>
          </a:p>
          <a:p>
            <a:endParaRPr lang="en-US" dirty="0"/>
          </a:p>
        </p:txBody>
      </p:sp>
    </p:spTree>
    <p:extLst>
      <p:ext uri="{BB962C8B-B14F-4D97-AF65-F5344CB8AC3E}">
        <p14:creationId xmlns:p14="http://schemas.microsoft.com/office/powerpoint/2010/main" val="3832541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73E7-20C6-D64E-AC81-9DB7D2D3FC4B}"/>
              </a:ext>
            </a:extLst>
          </p:cNvPr>
          <p:cNvSpPr>
            <a:spLocks noGrp="1"/>
          </p:cNvSpPr>
          <p:nvPr>
            <p:ph type="title"/>
          </p:nvPr>
        </p:nvSpPr>
        <p:spPr/>
        <p:txBody>
          <a:bodyPr>
            <a:normAutofit/>
          </a:bodyPr>
          <a:lstStyle/>
          <a:p>
            <a:r>
              <a:rPr lang="en-US" sz="2800" i="1" dirty="0">
                <a:solidFill>
                  <a:srgbClr val="0070C0"/>
                </a:solidFill>
                <a:latin typeface="Helvetica" pitchFamily="2" charset="0"/>
              </a:rPr>
              <a:t>Best Practices for Instagram: Tagging</a:t>
            </a:r>
            <a:br>
              <a:rPr lang="en-US" sz="2800" dirty="0">
                <a:solidFill>
                  <a:srgbClr val="0070C0"/>
                </a:solidFill>
              </a:rPr>
            </a:br>
            <a:br>
              <a:rPr lang="en-US" sz="2800" dirty="0"/>
            </a:br>
            <a:endParaRPr lang="en-US" sz="2800" dirty="0"/>
          </a:p>
        </p:txBody>
      </p:sp>
      <p:sp>
        <p:nvSpPr>
          <p:cNvPr id="3" name="Content Placeholder 2">
            <a:extLst>
              <a:ext uri="{FF2B5EF4-FFF2-40B4-BE49-F238E27FC236}">
                <a16:creationId xmlns:a16="http://schemas.microsoft.com/office/drawing/2014/main" id="{8205C1FD-EE1A-5540-B315-2718325942F8}"/>
              </a:ext>
            </a:extLst>
          </p:cNvPr>
          <p:cNvSpPr>
            <a:spLocks noGrp="1"/>
          </p:cNvSpPr>
          <p:nvPr>
            <p:ph idx="1"/>
          </p:nvPr>
        </p:nvSpPr>
        <p:spPr>
          <a:xfrm>
            <a:off x="838200" y="1253331"/>
            <a:ext cx="10515600" cy="4351338"/>
          </a:xfrm>
        </p:spPr>
        <p:txBody>
          <a:bodyPr>
            <a:normAutofit/>
          </a:bodyPr>
          <a:lstStyle/>
          <a:p>
            <a:pPr lvl="0"/>
            <a:r>
              <a:rPr lang="en-US" sz="2400" b="1" dirty="0">
                <a:latin typeface="Helvetica" pitchFamily="2" charset="0"/>
              </a:rPr>
              <a:t>Tag organizations and people </a:t>
            </a:r>
            <a:r>
              <a:rPr lang="en-US" sz="2400" dirty="0">
                <a:latin typeface="Helvetica" pitchFamily="2" charset="0"/>
              </a:rPr>
              <a:t>who are in the photos by using the “@” and then the name following without spaces.</a:t>
            </a:r>
          </a:p>
        </p:txBody>
      </p:sp>
      <p:pic>
        <p:nvPicPr>
          <p:cNvPr id="5" name="Picture 4">
            <a:extLst>
              <a:ext uri="{FF2B5EF4-FFF2-40B4-BE49-F238E27FC236}">
                <a16:creationId xmlns:a16="http://schemas.microsoft.com/office/drawing/2014/main" id="{6E17D065-4640-6F49-87BE-DA0192CDB990}"/>
              </a:ext>
            </a:extLst>
          </p:cNvPr>
          <p:cNvPicPr>
            <a:picLocks noChangeAspect="1"/>
          </p:cNvPicPr>
          <p:nvPr/>
        </p:nvPicPr>
        <p:blipFill>
          <a:blip r:embed="rId2"/>
          <a:stretch>
            <a:fillRect/>
          </a:stretch>
        </p:blipFill>
        <p:spPr>
          <a:xfrm>
            <a:off x="1820331" y="2345503"/>
            <a:ext cx="4338568" cy="3259166"/>
          </a:xfrm>
          <a:prstGeom prst="rect">
            <a:avLst/>
          </a:prstGeom>
        </p:spPr>
      </p:pic>
      <p:sp>
        <p:nvSpPr>
          <p:cNvPr id="6" name="Rectangle 5">
            <a:extLst>
              <a:ext uri="{FF2B5EF4-FFF2-40B4-BE49-F238E27FC236}">
                <a16:creationId xmlns:a16="http://schemas.microsoft.com/office/drawing/2014/main" id="{93D0CD39-1F6E-4E4D-A1A4-C3117ADED1A7}"/>
              </a:ext>
            </a:extLst>
          </p:cNvPr>
          <p:cNvSpPr/>
          <p:nvPr/>
        </p:nvSpPr>
        <p:spPr>
          <a:xfrm>
            <a:off x="4577048" y="3259902"/>
            <a:ext cx="1330036" cy="232757"/>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215F86-30D2-5147-9EAD-757AF3B6619E}"/>
              </a:ext>
            </a:extLst>
          </p:cNvPr>
          <p:cNvSpPr/>
          <p:nvPr/>
        </p:nvSpPr>
        <p:spPr>
          <a:xfrm>
            <a:off x="1820331" y="3808542"/>
            <a:ext cx="2169284" cy="69826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1EF76A5-1D6E-9841-8F9E-FD6D1397AE2C}"/>
              </a:ext>
            </a:extLst>
          </p:cNvPr>
          <p:cNvPicPr>
            <a:picLocks noChangeAspect="1"/>
          </p:cNvPicPr>
          <p:nvPr/>
        </p:nvPicPr>
        <p:blipFill>
          <a:blip r:embed="rId3"/>
          <a:stretch>
            <a:fillRect/>
          </a:stretch>
        </p:blipFill>
        <p:spPr>
          <a:xfrm>
            <a:off x="7097702" y="2247857"/>
            <a:ext cx="3254614" cy="3356812"/>
          </a:xfrm>
          <a:prstGeom prst="rect">
            <a:avLst/>
          </a:prstGeom>
        </p:spPr>
      </p:pic>
      <p:sp>
        <p:nvSpPr>
          <p:cNvPr id="10" name="Rectangle 9">
            <a:extLst>
              <a:ext uri="{FF2B5EF4-FFF2-40B4-BE49-F238E27FC236}">
                <a16:creationId xmlns:a16="http://schemas.microsoft.com/office/drawing/2014/main" id="{315A0B3E-1771-F243-AEA1-96B58BB7483B}"/>
              </a:ext>
            </a:extLst>
          </p:cNvPr>
          <p:cNvSpPr/>
          <p:nvPr/>
        </p:nvSpPr>
        <p:spPr>
          <a:xfrm>
            <a:off x="7097702" y="3808542"/>
            <a:ext cx="3254614" cy="1067701"/>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606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73E7-20C6-D64E-AC81-9DB7D2D3FC4B}"/>
              </a:ext>
            </a:extLst>
          </p:cNvPr>
          <p:cNvSpPr>
            <a:spLocks noGrp="1"/>
          </p:cNvSpPr>
          <p:nvPr>
            <p:ph type="title"/>
          </p:nvPr>
        </p:nvSpPr>
        <p:spPr/>
        <p:txBody>
          <a:bodyPr>
            <a:normAutofit/>
          </a:bodyPr>
          <a:lstStyle/>
          <a:p>
            <a:r>
              <a:rPr lang="en-US" sz="2800" i="1" dirty="0">
                <a:solidFill>
                  <a:srgbClr val="0070C0"/>
                </a:solidFill>
                <a:latin typeface="Helvetica" pitchFamily="2" charset="0"/>
              </a:rPr>
              <a:t>Best Practices for Instagram: Geo Tagging</a:t>
            </a:r>
            <a:br>
              <a:rPr lang="en-US" sz="2800" dirty="0">
                <a:solidFill>
                  <a:srgbClr val="0070C0"/>
                </a:solidFill>
              </a:rPr>
            </a:br>
            <a:br>
              <a:rPr lang="en-US" sz="2800" dirty="0"/>
            </a:br>
            <a:endParaRPr lang="en-US" sz="2800" dirty="0"/>
          </a:p>
        </p:txBody>
      </p:sp>
      <p:sp>
        <p:nvSpPr>
          <p:cNvPr id="3" name="Content Placeholder 2">
            <a:extLst>
              <a:ext uri="{FF2B5EF4-FFF2-40B4-BE49-F238E27FC236}">
                <a16:creationId xmlns:a16="http://schemas.microsoft.com/office/drawing/2014/main" id="{8205C1FD-EE1A-5540-B315-2718325942F8}"/>
              </a:ext>
            </a:extLst>
          </p:cNvPr>
          <p:cNvSpPr>
            <a:spLocks noGrp="1"/>
          </p:cNvSpPr>
          <p:nvPr>
            <p:ph idx="1"/>
          </p:nvPr>
        </p:nvSpPr>
        <p:spPr>
          <a:xfrm>
            <a:off x="377839" y="1885098"/>
            <a:ext cx="3695398" cy="3468298"/>
          </a:xfrm>
        </p:spPr>
        <p:txBody>
          <a:bodyPr>
            <a:normAutofit/>
          </a:bodyPr>
          <a:lstStyle/>
          <a:p>
            <a:pPr lvl="0"/>
            <a:r>
              <a:rPr lang="en-US" dirty="0">
                <a:latin typeface="Helvetica" pitchFamily="2" charset="0"/>
              </a:rPr>
              <a:t>Try to be specific, not just “Houston”. The more specific you are, the more likely you are to show up when someone searches that geo tag.</a:t>
            </a:r>
          </a:p>
        </p:txBody>
      </p:sp>
      <p:pic>
        <p:nvPicPr>
          <p:cNvPr id="8" name="Picture 7">
            <a:extLst>
              <a:ext uri="{FF2B5EF4-FFF2-40B4-BE49-F238E27FC236}">
                <a16:creationId xmlns:a16="http://schemas.microsoft.com/office/drawing/2014/main" id="{D01E3FBD-C6BB-974F-B668-5F6D7EE14B4F}"/>
              </a:ext>
            </a:extLst>
          </p:cNvPr>
          <p:cNvPicPr>
            <a:picLocks noChangeAspect="1"/>
          </p:cNvPicPr>
          <p:nvPr/>
        </p:nvPicPr>
        <p:blipFill>
          <a:blip r:embed="rId2"/>
          <a:stretch>
            <a:fillRect/>
          </a:stretch>
        </p:blipFill>
        <p:spPr>
          <a:xfrm>
            <a:off x="4434414" y="1021620"/>
            <a:ext cx="3263565" cy="5167312"/>
          </a:xfrm>
          <a:prstGeom prst="rect">
            <a:avLst/>
          </a:prstGeom>
        </p:spPr>
      </p:pic>
      <p:pic>
        <p:nvPicPr>
          <p:cNvPr id="10" name="Picture 9">
            <a:extLst>
              <a:ext uri="{FF2B5EF4-FFF2-40B4-BE49-F238E27FC236}">
                <a16:creationId xmlns:a16="http://schemas.microsoft.com/office/drawing/2014/main" id="{6F9CE931-0A11-A949-8EF3-8E0C729C4B0A}"/>
              </a:ext>
            </a:extLst>
          </p:cNvPr>
          <p:cNvPicPr>
            <a:picLocks noChangeAspect="1"/>
          </p:cNvPicPr>
          <p:nvPr/>
        </p:nvPicPr>
        <p:blipFill>
          <a:blip r:embed="rId3"/>
          <a:stretch>
            <a:fillRect/>
          </a:stretch>
        </p:blipFill>
        <p:spPr>
          <a:xfrm>
            <a:off x="7911894" y="1338137"/>
            <a:ext cx="3715096" cy="4181726"/>
          </a:xfrm>
          <a:prstGeom prst="rect">
            <a:avLst/>
          </a:prstGeom>
        </p:spPr>
      </p:pic>
      <p:sp>
        <p:nvSpPr>
          <p:cNvPr id="11" name="Rectangle 10">
            <a:extLst>
              <a:ext uri="{FF2B5EF4-FFF2-40B4-BE49-F238E27FC236}">
                <a16:creationId xmlns:a16="http://schemas.microsoft.com/office/drawing/2014/main" id="{D5F8A197-58CF-6943-A4AE-809875FBAC1A}"/>
              </a:ext>
            </a:extLst>
          </p:cNvPr>
          <p:cNvSpPr/>
          <p:nvPr/>
        </p:nvSpPr>
        <p:spPr>
          <a:xfrm>
            <a:off x="4821382" y="1180407"/>
            <a:ext cx="914400" cy="24490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606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73E7-20C6-D64E-AC81-9DB7D2D3FC4B}"/>
              </a:ext>
            </a:extLst>
          </p:cNvPr>
          <p:cNvSpPr>
            <a:spLocks noGrp="1"/>
          </p:cNvSpPr>
          <p:nvPr>
            <p:ph type="title"/>
          </p:nvPr>
        </p:nvSpPr>
        <p:spPr/>
        <p:txBody>
          <a:bodyPr>
            <a:normAutofit/>
          </a:bodyPr>
          <a:lstStyle/>
          <a:p>
            <a:r>
              <a:rPr lang="en-US" sz="2800" i="1" dirty="0">
                <a:solidFill>
                  <a:srgbClr val="0070C0"/>
                </a:solidFill>
                <a:latin typeface="Helvetica" pitchFamily="2" charset="0"/>
              </a:rPr>
              <a:t>Best Practices for Instagram</a:t>
            </a:r>
            <a:br>
              <a:rPr lang="en-US" sz="2800" dirty="0">
                <a:solidFill>
                  <a:srgbClr val="0070C0"/>
                </a:solidFill>
              </a:rPr>
            </a:br>
            <a:br>
              <a:rPr lang="en-US" sz="2800" dirty="0"/>
            </a:br>
            <a:endParaRPr lang="en-US" sz="2800" dirty="0"/>
          </a:p>
        </p:txBody>
      </p:sp>
      <p:sp>
        <p:nvSpPr>
          <p:cNvPr id="3" name="Content Placeholder 2">
            <a:extLst>
              <a:ext uri="{FF2B5EF4-FFF2-40B4-BE49-F238E27FC236}">
                <a16:creationId xmlns:a16="http://schemas.microsoft.com/office/drawing/2014/main" id="{8205C1FD-EE1A-5540-B315-2718325942F8}"/>
              </a:ext>
            </a:extLst>
          </p:cNvPr>
          <p:cNvSpPr>
            <a:spLocks noGrp="1"/>
          </p:cNvSpPr>
          <p:nvPr>
            <p:ph idx="1"/>
          </p:nvPr>
        </p:nvSpPr>
        <p:spPr>
          <a:xfrm>
            <a:off x="1070956" y="1901723"/>
            <a:ext cx="10515600" cy="4351338"/>
          </a:xfrm>
        </p:spPr>
        <p:txBody>
          <a:bodyPr>
            <a:normAutofit/>
          </a:bodyPr>
          <a:lstStyle/>
          <a:p>
            <a:pPr lvl="0"/>
            <a:r>
              <a:rPr lang="en-US" b="1" dirty="0">
                <a:latin typeface="Helvetica" pitchFamily="2" charset="0"/>
              </a:rPr>
              <a:t>Hashtags </a:t>
            </a:r>
            <a:r>
              <a:rPr lang="en-US" dirty="0">
                <a:latin typeface="Helvetica" pitchFamily="2" charset="0"/>
              </a:rPr>
              <a:t>are more important on Instagram than they are on Facebook. You are welcome to use as many hashtags as you would like, even smaller tags that still pertain to the post. </a:t>
            </a:r>
            <a:br>
              <a:rPr lang="en-US" dirty="0">
                <a:latin typeface="Helvetica" pitchFamily="2" charset="0"/>
              </a:rPr>
            </a:br>
            <a:br>
              <a:rPr lang="en-US" dirty="0">
                <a:latin typeface="Helvetica" pitchFamily="2" charset="0"/>
              </a:rPr>
            </a:br>
            <a:r>
              <a:rPr lang="en-US" dirty="0">
                <a:latin typeface="Helvetica" pitchFamily="2" charset="0"/>
              </a:rPr>
              <a:t>	</a:t>
            </a:r>
            <a:r>
              <a:rPr lang="en-US" sz="2400" dirty="0">
                <a:latin typeface="Helvetica" pitchFamily="2" charset="0"/>
              </a:rPr>
              <a:t>Ex: #volunteer #hurricane #Houston</a:t>
            </a:r>
            <a:br>
              <a:rPr lang="en-US" dirty="0">
                <a:latin typeface="Helvetica" pitchFamily="2" charset="0"/>
              </a:rPr>
            </a:br>
            <a:endParaRPr lang="en-US" dirty="0">
              <a:latin typeface="Helvetica" pitchFamily="2" charset="0"/>
            </a:endParaRPr>
          </a:p>
          <a:p>
            <a:pPr lvl="0"/>
            <a:r>
              <a:rPr lang="en-US" dirty="0">
                <a:latin typeface="Helvetica" pitchFamily="2" charset="0"/>
              </a:rPr>
              <a:t>End each post with a “</a:t>
            </a:r>
            <a:r>
              <a:rPr lang="en-US" b="1" dirty="0">
                <a:latin typeface="Helvetica" pitchFamily="2" charset="0"/>
              </a:rPr>
              <a:t>call to action</a:t>
            </a:r>
            <a:r>
              <a:rPr lang="en-US" dirty="0">
                <a:latin typeface="Helvetica" pitchFamily="2" charset="0"/>
              </a:rPr>
              <a:t>”, just like a Facebook post.</a:t>
            </a:r>
            <a:br>
              <a:rPr lang="en-US" dirty="0">
                <a:latin typeface="Helvetica" pitchFamily="2" charset="0"/>
              </a:rPr>
            </a:br>
            <a:br>
              <a:rPr lang="en-US" dirty="0">
                <a:latin typeface="Helvetica" pitchFamily="2" charset="0"/>
              </a:rPr>
            </a:br>
            <a:r>
              <a:rPr lang="en-US" dirty="0">
                <a:latin typeface="Helvetica" pitchFamily="2" charset="0"/>
              </a:rPr>
              <a:t>	</a:t>
            </a:r>
            <a:r>
              <a:rPr lang="en-US" sz="2400" dirty="0">
                <a:latin typeface="Helvetica" pitchFamily="2" charset="0"/>
              </a:rPr>
              <a:t>Ex: “Tag a friend who you want to volunteer with!”</a:t>
            </a:r>
          </a:p>
        </p:txBody>
      </p:sp>
    </p:spTree>
    <p:extLst>
      <p:ext uri="{BB962C8B-B14F-4D97-AF65-F5344CB8AC3E}">
        <p14:creationId xmlns:p14="http://schemas.microsoft.com/office/powerpoint/2010/main" val="1030199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73E7-20C6-D64E-AC81-9DB7D2D3FC4B}"/>
              </a:ext>
            </a:extLst>
          </p:cNvPr>
          <p:cNvSpPr>
            <a:spLocks noGrp="1"/>
          </p:cNvSpPr>
          <p:nvPr>
            <p:ph type="title"/>
          </p:nvPr>
        </p:nvSpPr>
        <p:spPr/>
        <p:txBody>
          <a:bodyPr>
            <a:normAutofit/>
          </a:bodyPr>
          <a:lstStyle/>
          <a:p>
            <a:r>
              <a:rPr lang="en-US" sz="2800" i="1" dirty="0">
                <a:solidFill>
                  <a:srgbClr val="0070C0"/>
                </a:solidFill>
                <a:latin typeface="Helvetica" pitchFamily="2" charset="0"/>
              </a:rPr>
              <a:t>Best Practices for Instagram: Instagram Stories</a:t>
            </a:r>
            <a:br>
              <a:rPr lang="en-US" sz="2800" dirty="0">
                <a:solidFill>
                  <a:srgbClr val="0070C0"/>
                </a:solidFill>
              </a:rPr>
            </a:br>
            <a:br>
              <a:rPr lang="en-US" sz="2800" dirty="0"/>
            </a:br>
            <a:endParaRPr lang="en-US" sz="2800" dirty="0"/>
          </a:p>
        </p:txBody>
      </p:sp>
      <p:sp>
        <p:nvSpPr>
          <p:cNvPr id="3" name="Content Placeholder 2">
            <a:extLst>
              <a:ext uri="{FF2B5EF4-FFF2-40B4-BE49-F238E27FC236}">
                <a16:creationId xmlns:a16="http://schemas.microsoft.com/office/drawing/2014/main" id="{8205C1FD-EE1A-5540-B315-2718325942F8}"/>
              </a:ext>
            </a:extLst>
          </p:cNvPr>
          <p:cNvSpPr>
            <a:spLocks noGrp="1"/>
          </p:cNvSpPr>
          <p:nvPr>
            <p:ph idx="1"/>
          </p:nvPr>
        </p:nvSpPr>
        <p:spPr>
          <a:xfrm>
            <a:off x="278477" y="1253331"/>
            <a:ext cx="5440679" cy="5604669"/>
          </a:xfrm>
        </p:spPr>
        <p:txBody>
          <a:bodyPr>
            <a:normAutofit/>
          </a:bodyPr>
          <a:lstStyle/>
          <a:p>
            <a:pPr lvl="1"/>
            <a:r>
              <a:rPr lang="en-US" dirty="0">
                <a:latin typeface="Helvetica" pitchFamily="2" charset="0"/>
              </a:rPr>
              <a:t>Instagram stories are up for 24 hours, but disappear after that time. You are able to keep these posts for longer than 24 hours if you create a highlight and save the pictures and videos there.  </a:t>
            </a:r>
          </a:p>
          <a:p>
            <a:pPr lvl="1"/>
            <a:r>
              <a:rPr lang="en-US" dirty="0">
                <a:latin typeface="Helvetica" pitchFamily="2" charset="0"/>
              </a:rPr>
              <a:t>Instagram Stories is another great way to get people to interact with you. You can set up polls, question boxes, and more. The more that people interact with you on your feed and your stories, the more often you show up in their news feed.</a:t>
            </a:r>
            <a:br>
              <a:rPr lang="en-US" dirty="0"/>
            </a:br>
            <a:endParaRPr lang="en-US" dirty="0"/>
          </a:p>
        </p:txBody>
      </p:sp>
      <p:pic>
        <p:nvPicPr>
          <p:cNvPr id="6" name="Picture 5">
            <a:extLst>
              <a:ext uri="{FF2B5EF4-FFF2-40B4-BE49-F238E27FC236}">
                <a16:creationId xmlns:a16="http://schemas.microsoft.com/office/drawing/2014/main" id="{9CECB874-9E80-7F44-B3F4-AED0D6C08C92}"/>
              </a:ext>
            </a:extLst>
          </p:cNvPr>
          <p:cNvPicPr>
            <a:picLocks noChangeAspect="1"/>
          </p:cNvPicPr>
          <p:nvPr/>
        </p:nvPicPr>
        <p:blipFill>
          <a:blip r:embed="rId2"/>
          <a:stretch>
            <a:fillRect/>
          </a:stretch>
        </p:blipFill>
        <p:spPr>
          <a:xfrm>
            <a:off x="6472846" y="1253331"/>
            <a:ext cx="3646516" cy="5099569"/>
          </a:xfrm>
          <a:prstGeom prst="rect">
            <a:avLst/>
          </a:prstGeom>
        </p:spPr>
      </p:pic>
      <p:sp>
        <p:nvSpPr>
          <p:cNvPr id="7" name="Rectangle 6">
            <a:extLst>
              <a:ext uri="{FF2B5EF4-FFF2-40B4-BE49-F238E27FC236}">
                <a16:creationId xmlns:a16="http://schemas.microsoft.com/office/drawing/2014/main" id="{FA968C38-BC08-E14F-A7C9-8018564A28C8}"/>
              </a:ext>
            </a:extLst>
          </p:cNvPr>
          <p:cNvSpPr/>
          <p:nvPr/>
        </p:nvSpPr>
        <p:spPr>
          <a:xfrm>
            <a:off x="6472846" y="3803115"/>
            <a:ext cx="3646516" cy="893619"/>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6496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73E7-20C6-D64E-AC81-9DB7D2D3FC4B}"/>
              </a:ext>
            </a:extLst>
          </p:cNvPr>
          <p:cNvSpPr>
            <a:spLocks noGrp="1"/>
          </p:cNvSpPr>
          <p:nvPr>
            <p:ph type="title"/>
          </p:nvPr>
        </p:nvSpPr>
        <p:spPr/>
        <p:txBody>
          <a:bodyPr>
            <a:normAutofit/>
          </a:bodyPr>
          <a:lstStyle/>
          <a:p>
            <a:r>
              <a:rPr lang="en-US" sz="2800" i="1" dirty="0">
                <a:solidFill>
                  <a:srgbClr val="0070C0"/>
                </a:solidFill>
                <a:latin typeface="Helvetica" pitchFamily="2" charset="0"/>
              </a:rPr>
              <a:t>Best Practices for Instagram : How to Post Instagram Stories</a:t>
            </a:r>
            <a:br>
              <a:rPr lang="en-US" sz="2800" dirty="0">
                <a:solidFill>
                  <a:srgbClr val="0070C0"/>
                </a:solidFill>
              </a:rPr>
            </a:br>
            <a:br>
              <a:rPr lang="en-US" sz="2800" dirty="0"/>
            </a:br>
            <a:endParaRPr lang="en-US" sz="2800" dirty="0"/>
          </a:p>
        </p:txBody>
      </p:sp>
      <p:sp>
        <p:nvSpPr>
          <p:cNvPr id="3" name="Content Placeholder 2">
            <a:extLst>
              <a:ext uri="{FF2B5EF4-FFF2-40B4-BE49-F238E27FC236}">
                <a16:creationId xmlns:a16="http://schemas.microsoft.com/office/drawing/2014/main" id="{8205C1FD-EE1A-5540-B315-2718325942F8}"/>
              </a:ext>
            </a:extLst>
          </p:cNvPr>
          <p:cNvSpPr>
            <a:spLocks noGrp="1"/>
          </p:cNvSpPr>
          <p:nvPr>
            <p:ph idx="1"/>
          </p:nvPr>
        </p:nvSpPr>
        <p:spPr>
          <a:xfrm>
            <a:off x="278477" y="1253331"/>
            <a:ext cx="5440679" cy="5604669"/>
          </a:xfrm>
        </p:spPr>
        <p:txBody>
          <a:bodyPr>
            <a:normAutofit/>
          </a:bodyPr>
          <a:lstStyle/>
          <a:p>
            <a:pPr marL="0" lvl="0" indent="0">
              <a:buNone/>
            </a:pPr>
            <a:br>
              <a:rPr lang="en-US" dirty="0"/>
            </a:br>
            <a:endParaRPr lang="en-US" dirty="0"/>
          </a:p>
        </p:txBody>
      </p:sp>
      <p:pic>
        <p:nvPicPr>
          <p:cNvPr id="5" name="Picture 4">
            <a:extLst>
              <a:ext uri="{FF2B5EF4-FFF2-40B4-BE49-F238E27FC236}">
                <a16:creationId xmlns:a16="http://schemas.microsoft.com/office/drawing/2014/main" id="{811942D4-8B14-C542-9290-17F714F215A6}"/>
              </a:ext>
            </a:extLst>
          </p:cNvPr>
          <p:cNvPicPr>
            <a:picLocks noChangeAspect="1"/>
          </p:cNvPicPr>
          <p:nvPr/>
        </p:nvPicPr>
        <p:blipFill>
          <a:blip r:embed="rId2"/>
          <a:stretch>
            <a:fillRect/>
          </a:stretch>
        </p:blipFill>
        <p:spPr>
          <a:xfrm>
            <a:off x="1197174" y="956185"/>
            <a:ext cx="2589657" cy="5604669"/>
          </a:xfrm>
          <a:prstGeom prst="rect">
            <a:avLst/>
          </a:prstGeom>
        </p:spPr>
      </p:pic>
      <p:sp>
        <p:nvSpPr>
          <p:cNvPr id="8" name="Rectangle 7">
            <a:extLst>
              <a:ext uri="{FF2B5EF4-FFF2-40B4-BE49-F238E27FC236}">
                <a16:creationId xmlns:a16="http://schemas.microsoft.com/office/drawing/2014/main" id="{58106924-E838-A544-9321-07C996ACB17D}"/>
              </a:ext>
            </a:extLst>
          </p:cNvPr>
          <p:cNvSpPr/>
          <p:nvPr/>
        </p:nvSpPr>
        <p:spPr>
          <a:xfrm>
            <a:off x="1197174" y="1505490"/>
            <a:ext cx="708080" cy="66754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4B7D483-A850-6347-A157-9FF4D29E7F0A}"/>
              </a:ext>
            </a:extLst>
          </p:cNvPr>
          <p:cNvPicPr>
            <a:picLocks noChangeAspect="1"/>
          </p:cNvPicPr>
          <p:nvPr/>
        </p:nvPicPr>
        <p:blipFill>
          <a:blip r:embed="rId3"/>
          <a:stretch>
            <a:fillRect/>
          </a:stretch>
        </p:blipFill>
        <p:spPr>
          <a:xfrm>
            <a:off x="4736984" y="1096963"/>
            <a:ext cx="2459564" cy="5323114"/>
          </a:xfrm>
          <a:prstGeom prst="rect">
            <a:avLst/>
          </a:prstGeom>
        </p:spPr>
      </p:pic>
      <p:sp>
        <p:nvSpPr>
          <p:cNvPr id="12" name="Rectangle 11">
            <a:extLst>
              <a:ext uri="{FF2B5EF4-FFF2-40B4-BE49-F238E27FC236}">
                <a16:creationId xmlns:a16="http://schemas.microsoft.com/office/drawing/2014/main" id="{8934ECA9-7A29-5842-A875-2ED52C8E430B}"/>
              </a:ext>
            </a:extLst>
          </p:cNvPr>
          <p:cNvSpPr/>
          <p:nvPr/>
        </p:nvSpPr>
        <p:spPr>
          <a:xfrm>
            <a:off x="5586887" y="1253331"/>
            <a:ext cx="1557946" cy="624455"/>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8721EB1-C038-164D-B3E4-7BC24E10FCF7}"/>
              </a:ext>
            </a:extLst>
          </p:cNvPr>
          <p:cNvPicPr>
            <a:picLocks noChangeAspect="1"/>
          </p:cNvPicPr>
          <p:nvPr/>
        </p:nvPicPr>
        <p:blipFill>
          <a:blip r:embed="rId4"/>
          <a:stretch>
            <a:fillRect/>
          </a:stretch>
        </p:blipFill>
        <p:spPr>
          <a:xfrm>
            <a:off x="7920250" y="1118892"/>
            <a:ext cx="2459564" cy="5323114"/>
          </a:xfrm>
          <a:prstGeom prst="rect">
            <a:avLst/>
          </a:prstGeom>
        </p:spPr>
      </p:pic>
    </p:spTree>
    <p:extLst>
      <p:ext uri="{BB962C8B-B14F-4D97-AF65-F5344CB8AC3E}">
        <p14:creationId xmlns:p14="http://schemas.microsoft.com/office/powerpoint/2010/main" val="4132452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85CB-5E8D-3C44-9932-29434D66CAA8}"/>
              </a:ext>
            </a:extLst>
          </p:cNvPr>
          <p:cNvSpPr>
            <a:spLocks noGrp="1"/>
          </p:cNvSpPr>
          <p:nvPr>
            <p:ph type="title"/>
          </p:nvPr>
        </p:nvSpPr>
        <p:spPr>
          <a:xfrm>
            <a:off x="1175085" y="1120190"/>
            <a:ext cx="10515600" cy="1325563"/>
          </a:xfrm>
        </p:spPr>
        <p:txBody>
          <a:bodyPr>
            <a:normAutofit fontScale="90000"/>
          </a:bodyPr>
          <a:lstStyle/>
          <a:p>
            <a:r>
              <a:rPr lang="en-US" sz="3100" i="1" dirty="0">
                <a:solidFill>
                  <a:srgbClr val="0070C0"/>
                </a:solidFill>
                <a:latin typeface="Helvetica" pitchFamily="2" charset="0"/>
              </a:rPr>
              <a:t>Using your personal Instagram account to promote your coalition and other Houston Responds coalitions:</a:t>
            </a:r>
            <a:br>
              <a:rPr lang="en-US" dirty="0"/>
            </a:br>
            <a:endParaRPr lang="en-US" dirty="0"/>
          </a:p>
        </p:txBody>
      </p:sp>
      <p:sp>
        <p:nvSpPr>
          <p:cNvPr id="3" name="Content Placeholder 2">
            <a:extLst>
              <a:ext uri="{FF2B5EF4-FFF2-40B4-BE49-F238E27FC236}">
                <a16:creationId xmlns:a16="http://schemas.microsoft.com/office/drawing/2014/main" id="{FB38F6A7-4F37-2F49-A662-CA22B53B6070}"/>
              </a:ext>
            </a:extLst>
          </p:cNvPr>
          <p:cNvSpPr>
            <a:spLocks noGrp="1"/>
          </p:cNvSpPr>
          <p:nvPr>
            <p:ph idx="1"/>
          </p:nvPr>
        </p:nvSpPr>
        <p:spPr>
          <a:xfrm>
            <a:off x="1455821" y="2887330"/>
            <a:ext cx="9665368" cy="3287796"/>
          </a:xfrm>
        </p:spPr>
        <p:txBody>
          <a:bodyPr>
            <a:normAutofit/>
          </a:bodyPr>
          <a:lstStyle/>
          <a:p>
            <a:pPr lvl="0"/>
            <a:r>
              <a:rPr lang="en-US" sz="2400" dirty="0">
                <a:latin typeface="Helvetica" pitchFamily="2" charset="0"/>
              </a:rPr>
              <a:t>When you see Houston Responds or a coalition post, you can also interact with it by </a:t>
            </a:r>
            <a:r>
              <a:rPr lang="en-US" sz="2400" b="1" dirty="0">
                <a:latin typeface="Helvetica" pitchFamily="2" charset="0"/>
              </a:rPr>
              <a:t>liking, commenting and sharing</a:t>
            </a:r>
            <a:r>
              <a:rPr lang="en-US" sz="2400" dirty="0">
                <a:latin typeface="Helvetica" pitchFamily="2" charset="0"/>
              </a:rPr>
              <a:t>. </a:t>
            </a:r>
          </a:p>
          <a:p>
            <a:pPr lvl="0"/>
            <a:r>
              <a:rPr lang="en-US" sz="2400" dirty="0">
                <a:latin typeface="Helvetica" pitchFamily="2" charset="0"/>
              </a:rPr>
              <a:t>Ask volunteers, church leaders, and anyone else to follow your coalitions social media. </a:t>
            </a:r>
          </a:p>
          <a:p>
            <a:pPr lvl="0"/>
            <a:r>
              <a:rPr lang="en-US" sz="2400" b="1" dirty="0">
                <a:latin typeface="Helvetica" pitchFamily="2" charset="0"/>
              </a:rPr>
              <a:t>Newer coalitions: </a:t>
            </a:r>
            <a:r>
              <a:rPr lang="en-US" sz="2400" dirty="0">
                <a:latin typeface="Helvetica" pitchFamily="2" charset="0"/>
              </a:rPr>
              <a:t>encourage people to follow Houston Responds where we will be posting about your coalition while you are waiting to set up your own.</a:t>
            </a:r>
          </a:p>
        </p:txBody>
      </p:sp>
      <p:pic>
        <p:nvPicPr>
          <p:cNvPr id="5" name="Picture 4">
            <a:extLst>
              <a:ext uri="{FF2B5EF4-FFF2-40B4-BE49-F238E27FC236}">
                <a16:creationId xmlns:a16="http://schemas.microsoft.com/office/drawing/2014/main" id="{2FC18F9C-9635-1649-81E6-9B01A841D183}"/>
              </a:ext>
            </a:extLst>
          </p:cNvPr>
          <p:cNvPicPr>
            <a:picLocks noChangeAspect="1"/>
          </p:cNvPicPr>
          <p:nvPr/>
        </p:nvPicPr>
        <p:blipFill>
          <a:blip r:embed="rId2"/>
          <a:stretch>
            <a:fillRect/>
          </a:stretch>
        </p:blipFill>
        <p:spPr>
          <a:xfrm>
            <a:off x="4963432" y="2074461"/>
            <a:ext cx="2265136" cy="711365"/>
          </a:xfrm>
          <a:prstGeom prst="rect">
            <a:avLst/>
          </a:prstGeom>
        </p:spPr>
      </p:pic>
    </p:spTree>
    <p:extLst>
      <p:ext uri="{BB962C8B-B14F-4D97-AF65-F5344CB8AC3E}">
        <p14:creationId xmlns:p14="http://schemas.microsoft.com/office/powerpoint/2010/main" val="3753447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F87C-BF88-0D43-811A-94934FF4AE9E}"/>
              </a:ext>
            </a:extLst>
          </p:cNvPr>
          <p:cNvSpPr>
            <a:spLocks noGrp="1"/>
          </p:cNvSpPr>
          <p:nvPr>
            <p:ph type="title"/>
          </p:nvPr>
        </p:nvSpPr>
        <p:spPr>
          <a:xfrm>
            <a:off x="483342" y="1155126"/>
            <a:ext cx="5645727" cy="1110267"/>
          </a:xfrm>
        </p:spPr>
        <p:txBody>
          <a:bodyPr>
            <a:normAutofit/>
          </a:bodyPr>
          <a:lstStyle/>
          <a:p>
            <a:r>
              <a:rPr lang="en-US" sz="4000" b="1" dirty="0">
                <a:solidFill>
                  <a:srgbClr val="0070C0"/>
                </a:solidFill>
                <a:latin typeface="Helvetica" pitchFamily="2" charset="0"/>
              </a:rPr>
              <a:t>Twitter for Business</a:t>
            </a:r>
            <a:endParaRPr lang="en-US" sz="4000" dirty="0">
              <a:solidFill>
                <a:srgbClr val="0070C0"/>
              </a:solidFill>
              <a:latin typeface="Helvetica" pitchFamily="2" charset="0"/>
            </a:endParaRP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5187FD-B69B-7B45-B104-0F78A23BC4D4}"/>
              </a:ext>
            </a:extLst>
          </p:cNvPr>
          <p:cNvSpPr>
            <a:spLocks noGrp="1"/>
          </p:cNvSpPr>
          <p:nvPr>
            <p:ph idx="1"/>
          </p:nvPr>
        </p:nvSpPr>
        <p:spPr>
          <a:xfrm>
            <a:off x="255434" y="2563346"/>
            <a:ext cx="6101541" cy="4058523"/>
          </a:xfrm>
        </p:spPr>
        <p:txBody>
          <a:bodyPr>
            <a:normAutofit fontScale="85000" lnSpcReduction="20000"/>
          </a:bodyPr>
          <a:lstStyle/>
          <a:p>
            <a:r>
              <a:rPr lang="en-US" b="1" dirty="0"/>
              <a:t>Primary purpose:</a:t>
            </a:r>
            <a:r>
              <a:rPr lang="en-US" dirty="0"/>
              <a:t> Shares breaking news and quick updates. Promotes new products, content or brand contests. Collects instant feedback from your audience.</a:t>
            </a:r>
            <a:r>
              <a:rPr lang="en-US" b="1" dirty="0"/>
              <a:t> </a:t>
            </a:r>
            <a:endParaRPr lang="en-US" dirty="0"/>
          </a:p>
          <a:p>
            <a:r>
              <a:rPr lang="en-US" b="1" dirty="0"/>
              <a:t>Unique attributes:</a:t>
            </a:r>
            <a:endParaRPr lang="en-US" dirty="0"/>
          </a:p>
          <a:p>
            <a:pPr lvl="1"/>
            <a:r>
              <a:rPr lang="en-US" dirty="0"/>
              <a:t>Serves people looking for quick info, company news, and immediate responses to questions about products or events</a:t>
            </a:r>
          </a:p>
          <a:p>
            <a:pPr lvl="1"/>
            <a:r>
              <a:rPr lang="en-US" dirty="0"/>
              <a:t>Focuses on dialogue creation and starting conversations with customers</a:t>
            </a:r>
          </a:p>
          <a:p>
            <a:pPr lvl="1"/>
            <a:r>
              <a:rPr lang="en-US" dirty="0"/>
              <a:t>Known for its hashtag (#) communication functionality</a:t>
            </a:r>
          </a:p>
          <a:p>
            <a:pPr lvl="1"/>
            <a:r>
              <a:rPr lang="en-US" dirty="0"/>
              <a:t>Best platform for PR or publicity purposes when traditional media does not respond</a:t>
            </a:r>
          </a:p>
        </p:txBody>
      </p:sp>
      <p:pic>
        <p:nvPicPr>
          <p:cNvPr id="6" name="Picture 5">
            <a:extLst>
              <a:ext uri="{FF2B5EF4-FFF2-40B4-BE49-F238E27FC236}">
                <a16:creationId xmlns:a16="http://schemas.microsoft.com/office/drawing/2014/main" id="{0150009A-698E-9146-BD05-CC192EB7716D}"/>
              </a:ext>
            </a:extLst>
          </p:cNvPr>
          <p:cNvPicPr>
            <a:picLocks noChangeAspect="1"/>
          </p:cNvPicPr>
          <p:nvPr/>
        </p:nvPicPr>
        <p:blipFill>
          <a:blip r:embed="rId2"/>
          <a:srcRect/>
          <a:stretch/>
        </p:blipFill>
        <p:spPr>
          <a:xfrm>
            <a:off x="6279902" y="-22407"/>
            <a:ext cx="5912098" cy="688040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646085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F87C-BF88-0D43-811A-94934FF4AE9E}"/>
              </a:ext>
            </a:extLst>
          </p:cNvPr>
          <p:cNvSpPr>
            <a:spLocks noGrp="1"/>
          </p:cNvSpPr>
          <p:nvPr>
            <p:ph type="title"/>
          </p:nvPr>
        </p:nvSpPr>
        <p:spPr>
          <a:xfrm>
            <a:off x="532230" y="1129059"/>
            <a:ext cx="5120114" cy="977263"/>
          </a:xfrm>
        </p:spPr>
        <p:txBody>
          <a:bodyPr>
            <a:normAutofit/>
          </a:bodyPr>
          <a:lstStyle/>
          <a:p>
            <a:r>
              <a:rPr lang="en-US" b="1" dirty="0">
                <a:solidFill>
                  <a:srgbClr val="0070C0"/>
                </a:solidFill>
                <a:latin typeface="Helvetica" pitchFamily="2" charset="0"/>
              </a:rPr>
              <a:t>Facebook</a:t>
            </a:r>
            <a:endParaRPr lang="en-US" dirty="0">
              <a:solidFill>
                <a:srgbClr val="0070C0"/>
              </a:solidFill>
              <a:latin typeface="Helvetica" pitchFamily="2" charset="0"/>
            </a:endParaRP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5187FD-B69B-7B45-B104-0F78A23BC4D4}"/>
              </a:ext>
            </a:extLst>
          </p:cNvPr>
          <p:cNvSpPr>
            <a:spLocks noGrp="1"/>
          </p:cNvSpPr>
          <p:nvPr>
            <p:ph idx="1"/>
          </p:nvPr>
        </p:nvSpPr>
        <p:spPr>
          <a:xfrm>
            <a:off x="305725" y="2487359"/>
            <a:ext cx="6539655" cy="4108321"/>
          </a:xfrm>
        </p:spPr>
        <p:txBody>
          <a:bodyPr>
            <a:normAutofit fontScale="77500" lnSpcReduction="20000"/>
          </a:bodyPr>
          <a:lstStyle/>
          <a:p>
            <a:r>
              <a:rPr lang="en-US" sz="3300" b="1" dirty="0"/>
              <a:t>Primary purpose:</a:t>
            </a:r>
            <a:r>
              <a:rPr lang="en-US" sz="3300" dirty="0"/>
              <a:t> Builds brand loyalty and reputation. Establishes your business as an authority through interesting content and informational posts.</a:t>
            </a:r>
          </a:p>
          <a:p>
            <a:r>
              <a:rPr lang="en-US" sz="3300" b="1" dirty="0"/>
              <a:t>Unique attributes:</a:t>
            </a:r>
            <a:endParaRPr lang="en-US" sz="3300" dirty="0"/>
          </a:p>
          <a:p>
            <a:pPr lvl="1"/>
            <a:r>
              <a:rPr lang="en-US" sz="2900" dirty="0"/>
              <a:t>Reaches a variety of segments of an audience with one post</a:t>
            </a:r>
          </a:p>
          <a:p>
            <a:pPr lvl="1"/>
            <a:r>
              <a:rPr lang="en-US" sz="2900" dirty="0"/>
              <a:t>Offers opportunity to create ads to drive traffic to your website or blog</a:t>
            </a:r>
          </a:p>
          <a:p>
            <a:pPr lvl="1"/>
            <a:r>
              <a:rPr lang="en-US" sz="2900" dirty="0"/>
              <a:t>Encourages dialogue and depth with a customer base</a:t>
            </a:r>
          </a:p>
          <a:p>
            <a:pPr lvl="1"/>
            <a:r>
              <a:rPr lang="en-US" sz="2900" dirty="0"/>
              <a:t>Ideal for sharing personal stories, testimonials, detailed information about your business</a:t>
            </a:r>
          </a:p>
          <a:p>
            <a:endParaRPr lang="en-US" sz="1800" dirty="0"/>
          </a:p>
        </p:txBody>
      </p:sp>
      <p:pic>
        <p:nvPicPr>
          <p:cNvPr id="5" name="Picture 4">
            <a:extLst>
              <a:ext uri="{FF2B5EF4-FFF2-40B4-BE49-F238E27FC236}">
                <a16:creationId xmlns:a16="http://schemas.microsoft.com/office/drawing/2014/main" id="{F6FF2E1A-97BC-4E4F-B563-890602DDC5FC}"/>
              </a:ext>
            </a:extLst>
          </p:cNvPr>
          <p:cNvPicPr>
            <a:picLocks noChangeAspect="1"/>
          </p:cNvPicPr>
          <p:nvPr/>
        </p:nvPicPr>
        <p:blipFill rotWithShape="1">
          <a:blip r:embed="rId2"/>
          <a:srcRect l="7945"/>
          <a:stretch/>
        </p:blipFill>
        <p:spPr>
          <a:xfrm>
            <a:off x="6845380" y="0"/>
            <a:ext cx="5612475"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483780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2817D8-C143-484A-98BD-B2A79617A075}"/>
              </a:ext>
            </a:extLst>
          </p:cNvPr>
          <p:cNvSpPr>
            <a:spLocks noGrp="1"/>
          </p:cNvSpPr>
          <p:nvPr>
            <p:ph idx="1"/>
          </p:nvPr>
        </p:nvSpPr>
        <p:spPr>
          <a:xfrm>
            <a:off x="838200" y="1253331"/>
            <a:ext cx="10515600" cy="4351338"/>
          </a:xfrm>
        </p:spPr>
        <p:txBody>
          <a:bodyPr/>
          <a:lstStyle/>
          <a:p>
            <a:pPr marL="0" indent="0">
              <a:buNone/>
            </a:pPr>
            <a:r>
              <a:rPr lang="en-US" i="1" dirty="0">
                <a:solidFill>
                  <a:srgbClr val="0070C0"/>
                </a:solidFill>
                <a:latin typeface="Helvetica" pitchFamily="2" charset="0"/>
              </a:rPr>
              <a:t>You can use Twitter for:</a:t>
            </a:r>
          </a:p>
          <a:p>
            <a:pPr marL="0" indent="0">
              <a:buNone/>
            </a:pPr>
            <a:endParaRPr lang="en-US" dirty="0">
              <a:solidFill>
                <a:srgbClr val="0070C0"/>
              </a:solidFill>
              <a:latin typeface="Helvetica" pitchFamily="2" charset="0"/>
            </a:endParaRPr>
          </a:p>
          <a:p>
            <a:pPr lvl="0"/>
            <a:r>
              <a:rPr lang="en-US" dirty="0">
                <a:latin typeface="Helvetica" pitchFamily="2" charset="0"/>
              </a:rPr>
              <a:t>Posting short blurbs in 280 characters or less. This is where you can share upcoming volunteer events, things going on within your coalition, etc.</a:t>
            </a:r>
          </a:p>
          <a:p>
            <a:pPr lvl="0"/>
            <a:r>
              <a:rPr lang="en-US" dirty="0">
                <a:latin typeface="Helvetica" pitchFamily="2" charset="0"/>
              </a:rPr>
              <a:t>Post photos and videos</a:t>
            </a:r>
          </a:p>
          <a:p>
            <a:pPr lvl="0"/>
            <a:r>
              <a:rPr lang="en-US" dirty="0">
                <a:latin typeface="Helvetica" pitchFamily="2" charset="0"/>
              </a:rPr>
              <a:t>Building followers</a:t>
            </a:r>
          </a:p>
          <a:p>
            <a:pPr lvl="0"/>
            <a:r>
              <a:rPr lang="en-US" dirty="0">
                <a:latin typeface="Helvetica" pitchFamily="2" charset="0"/>
              </a:rPr>
              <a:t>Retweeting – This is a great way to interact with others that have something in common with you. </a:t>
            </a:r>
          </a:p>
          <a:p>
            <a:endParaRPr lang="en-US" dirty="0"/>
          </a:p>
        </p:txBody>
      </p:sp>
    </p:spTree>
    <p:extLst>
      <p:ext uri="{BB962C8B-B14F-4D97-AF65-F5344CB8AC3E}">
        <p14:creationId xmlns:p14="http://schemas.microsoft.com/office/powerpoint/2010/main" val="545719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73E7-20C6-D64E-AC81-9DB7D2D3FC4B}"/>
              </a:ext>
            </a:extLst>
          </p:cNvPr>
          <p:cNvSpPr>
            <a:spLocks noGrp="1"/>
          </p:cNvSpPr>
          <p:nvPr>
            <p:ph type="title"/>
          </p:nvPr>
        </p:nvSpPr>
        <p:spPr>
          <a:xfrm>
            <a:off x="838200" y="509659"/>
            <a:ext cx="10515600" cy="1325563"/>
          </a:xfrm>
        </p:spPr>
        <p:txBody>
          <a:bodyPr>
            <a:normAutofit/>
          </a:bodyPr>
          <a:lstStyle/>
          <a:p>
            <a:r>
              <a:rPr lang="en-US" sz="2800" i="1" dirty="0">
                <a:solidFill>
                  <a:srgbClr val="0070C0"/>
                </a:solidFill>
                <a:latin typeface="Helvetica" pitchFamily="2" charset="0"/>
              </a:rPr>
              <a:t>Best Practices for Twitter: Hashtags</a:t>
            </a:r>
            <a:br>
              <a:rPr lang="en-US" sz="2800" dirty="0">
                <a:solidFill>
                  <a:srgbClr val="0070C0"/>
                </a:solidFill>
              </a:rPr>
            </a:br>
            <a:br>
              <a:rPr lang="en-US" sz="2800" dirty="0"/>
            </a:br>
            <a:endParaRPr lang="en-US" sz="2800" dirty="0"/>
          </a:p>
        </p:txBody>
      </p:sp>
      <p:sp>
        <p:nvSpPr>
          <p:cNvPr id="3" name="Content Placeholder 2">
            <a:extLst>
              <a:ext uri="{FF2B5EF4-FFF2-40B4-BE49-F238E27FC236}">
                <a16:creationId xmlns:a16="http://schemas.microsoft.com/office/drawing/2014/main" id="{8205C1FD-EE1A-5540-B315-2718325942F8}"/>
              </a:ext>
            </a:extLst>
          </p:cNvPr>
          <p:cNvSpPr>
            <a:spLocks noGrp="1"/>
          </p:cNvSpPr>
          <p:nvPr>
            <p:ph idx="1"/>
          </p:nvPr>
        </p:nvSpPr>
        <p:spPr>
          <a:xfrm>
            <a:off x="838200" y="1835222"/>
            <a:ext cx="10515600" cy="4351338"/>
          </a:xfrm>
        </p:spPr>
        <p:txBody>
          <a:bodyPr>
            <a:normAutofit/>
          </a:bodyPr>
          <a:lstStyle/>
          <a:p>
            <a:pPr lvl="0"/>
            <a:r>
              <a:rPr lang="en-US" b="1" dirty="0">
                <a:latin typeface="Helvetica" pitchFamily="2" charset="0"/>
              </a:rPr>
              <a:t>Hashtags</a:t>
            </a:r>
            <a:r>
              <a:rPr lang="en-US" dirty="0">
                <a:latin typeface="Helvetica" pitchFamily="2" charset="0"/>
              </a:rPr>
              <a:t> are a must on Twitter. Similar to Instagram, they are very important when it comes to helping people find your page. Although, you want to keep them minimal and key to the message your sending. 	</a:t>
            </a:r>
            <a:br>
              <a:rPr lang="en-US" dirty="0">
                <a:latin typeface="Helvetica" pitchFamily="2" charset="0"/>
              </a:rPr>
            </a:br>
            <a:endParaRPr lang="en-US" dirty="0">
              <a:latin typeface="Helvetica" pitchFamily="2" charset="0"/>
            </a:endParaRPr>
          </a:p>
          <a:p>
            <a:pPr marL="457200" lvl="1" indent="0">
              <a:buNone/>
            </a:pPr>
            <a:r>
              <a:rPr lang="en-US" dirty="0">
                <a:latin typeface="Helvetica" pitchFamily="2" charset="0"/>
              </a:rPr>
              <a:t>Ex: ” This weekend a group of volunteers helped muck and gut a home in Baytown. We are so thankful for all of their hard work! #</a:t>
            </a:r>
            <a:r>
              <a:rPr lang="en-US" dirty="0" err="1">
                <a:latin typeface="Helvetica" pitchFamily="2" charset="0"/>
              </a:rPr>
              <a:t>houstonvolunteer</a:t>
            </a:r>
            <a:r>
              <a:rPr lang="en-US" dirty="0">
                <a:latin typeface="Helvetica" pitchFamily="2" charset="0"/>
              </a:rPr>
              <a:t> #</a:t>
            </a:r>
            <a:r>
              <a:rPr lang="en-US" dirty="0" err="1">
                <a:latin typeface="Helvetica" pitchFamily="2" charset="0"/>
              </a:rPr>
              <a:t>houstonresponds</a:t>
            </a:r>
            <a:r>
              <a:rPr lang="en-US" dirty="0">
                <a:latin typeface="Helvetica" pitchFamily="2" charset="0"/>
              </a:rPr>
              <a:t> #</a:t>
            </a:r>
            <a:r>
              <a:rPr lang="en-US" dirty="0" err="1">
                <a:latin typeface="Helvetica" pitchFamily="2" charset="0"/>
              </a:rPr>
              <a:t>hurricaneharvey</a:t>
            </a:r>
            <a:r>
              <a:rPr lang="en-US" dirty="0">
                <a:latin typeface="Helvetica" pitchFamily="2" charset="0"/>
              </a:rPr>
              <a:t> “</a:t>
            </a:r>
          </a:p>
        </p:txBody>
      </p:sp>
    </p:spTree>
    <p:extLst>
      <p:ext uri="{BB962C8B-B14F-4D97-AF65-F5344CB8AC3E}">
        <p14:creationId xmlns:p14="http://schemas.microsoft.com/office/powerpoint/2010/main" val="2353555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F87C-BF88-0D43-811A-94934FF4AE9E}"/>
              </a:ext>
            </a:extLst>
          </p:cNvPr>
          <p:cNvSpPr>
            <a:spLocks noGrp="1"/>
          </p:cNvSpPr>
          <p:nvPr>
            <p:ph type="title"/>
          </p:nvPr>
        </p:nvSpPr>
        <p:spPr>
          <a:xfrm>
            <a:off x="450273" y="1206213"/>
            <a:ext cx="5645727" cy="1110267"/>
          </a:xfrm>
        </p:spPr>
        <p:txBody>
          <a:bodyPr>
            <a:normAutofit/>
          </a:bodyPr>
          <a:lstStyle/>
          <a:p>
            <a:r>
              <a:rPr lang="en-US" sz="4000" b="1" dirty="0">
                <a:solidFill>
                  <a:srgbClr val="0070C0"/>
                </a:solidFill>
                <a:latin typeface="Helvetica" pitchFamily="2" charset="0"/>
              </a:rPr>
              <a:t>LinkedIn for Business</a:t>
            </a:r>
            <a:endParaRPr lang="en-US" sz="4000" dirty="0">
              <a:solidFill>
                <a:srgbClr val="0070C0"/>
              </a:solidFill>
              <a:latin typeface="Helvetica" pitchFamily="2" charset="0"/>
            </a:endParaRP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5187FD-B69B-7B45-B104-0F78A23BC4D4}"/>
              </a:ext>
            </a:extLst>
          </p:cNvPr>
          <p:cNvSpPr>
            <a:spLocks noGrp="1"/>
          </p:cNvSpPr>
          <p:nvPr>
            <p:ph idx="1"/>
          </p:nvPr>
        </p:nvSpPr>
        <p:spPr>
          <a:xfrm>
            <a:off x="332509" y="2575033"/>
            <a:ext cx="6550429" cy="4058523"/>
          </a:xfrm>
        </p:spPr>
        <p:txBody>
          <a:bodyPr>
            <a:normAutofit fontScale="92500" lnSpcReduction="20000"/>
          </a:bodyPr>
          <a:lstStyle/>
          <a:p>
            <a:r>
              <a:rPr lang="en-US" b="1" dirty="0"/>
              <a:t>Primary purpose:</a:t>
            </a:r>
            <a:r>
              <a:rPr lang="en-US" dirty="0"/>
              <a:t> Fosters a professional community, one that’s especially beneficial for B2B companies, to build meaningful relationships. </a:t>
            </a:r>
          </a:p>
          <a:p>
            <a:r>
              <a:rPr lang="en-US" b="1" dirty="0"/>
              <a:t>Unique attributes: </a:t>
            </a:r>
            <a:endParaRPr lang="en-US" dirty="0"/>
          </a:p>
          <a:p>
            <a:pPr lvl="1"/>
            <a:r>
              <a:rPr lang="en-US" dirty="0"/>
              <a:t>Makes it easy to target by industry, job title and other keywords</a:t>
            </a:r>
          </a:p>
          <a:p>
            <a:pPr lvl="1"/>
            <a:r>
              <a:rPr lang="en-US" dirty="0"/>
              <a:t>Ability to join LinkedIn Groups, where you can invite your target market to communicate</a:t>
            </a:r>
          </a:p>
          <a:p>
            <a:pPr lvl="1"/>
            <a:r>
              <a:rPr lang="en-US" dirty="0"/>
              <a:t>Allows you to reach out to real people based on mutual business connections</a:t>
            </a:r>
          </a:p>
          <a:p>
            <a:pPr lvl="1"/>
            <a:r>
              <a:rPr lang="en-US" dirty="0"/>
              <a:t>Promotes professionalism and builds trust when you post information about your company and employees</a:t>
            </a:r>
          </a:p>
          <a:p>
            <a:endParaRPr lang="en-US" dirty="0"/>
          </a:p>
        </p:txBody>
      </p:sp>
      <p:pic>
        <p:nvPicPr>
          <p:cNvPr id="6" name="Picture 5">
            <a:extLst>
              <a:ext uri="{FF2B5EF4-FFF2-40B4-BE49-F238E27FC236}">
                <a16:creationId xmlns:a16="http://schemas.microsoft.com/office/drawing/2014/main" id="{0150009A-698E-9146-BD05-CC192EB7716D}"/>
              </a:ext>
            </a:extLst>
          </p:cNvPr>
          <p:cNvPicPr>
            <a:picLocks noChangeAspect="1"/>
          </p:cNvPicPr>
          <p:nvPr/>
        </p:nvPicPr>
        <p:blipFill>
          <a:blip r:embed="rId3"/>
          <a:srcRect/>
          <a:stretch/>
        </p:blipFill>
        <p:spPr>
          <a:xfrm>
            <a:off x="6567417" y="-1"/>
            <a:ext cx="5645728" cy="6857993"/>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760860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F87C-BF88-0D43-811A-94934FF4AE9E}"/>
              </a:ext>
            </a:extLst>
          </p:cNvPr>
          <p:cNvSpPr>
            <a:spLocks noGrp="1"/>
          </p:cNvSpPr>
          <p:nvPr>
            <p:ph type="title"/>
          </p:nvPr>
        </p:nvSpPr>
        <p:spPr>
          <a:xfrm>
            <a:off x="450273" y="1206213"/>
            <a:ext cx="8252856" cy="1110267"/>
          </a:xfrm>
        </p:spPr>
        <p:txBody>
          <a:bodyPr>
            <a:normAutofit/>
          </a:bodyPr>
          <a:lstStyle/>
          <a:p>
            <a:r>
              <a:rPr lang="en-US" sz="4000" b="1" dirty="0">
                <a:solidFill>
                  <a:srgbClr val="0070C0"/>
                </a:solidFill>
                <a:latin typeface="Helvetica" pitchFamily="2" charset="0"/>
              </a:rPr>
              <a:t>Understanding the Audience</a:t>
            </a:r>
            <a:endParaRPr lang="en-US" sz="4000" dirty="0">
              <a:solidFill>
                <a:srgbClr val="0070C0"/>
              </a:solidFill>
              <a:latin typeface="Helvetica" pitchFamily="2" charset="0"/>
            </a:endParaRP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5187FD-B69B-7B45-B104-0F78A23BC4D4}"/>
              </a:ext>
            </a:extLst>
          </p:cNvPr>
          <p:cNvSpPr>
            <a:spLocks noGrp="1"/>
          </p:cNvSpPr>
          <p:nvPr>
            <p:ph idx="1"/>
          </p:nvPr>
        </p:nvSpPr>
        <p:spPr>
          <a:xfrm>
            <a:off x="332510" y="2575033"/>
            <a:ext cx="6313220" cy="4058523"/>
          </a:xfrm>
        </p:spPr>
        <p:txBody>
          <a:bodyPr>
            <a:normAutofit fontScale="70000" lnSpcReduction="20000"/>
          </a:bodyPr>
          <a:lstStyle/>
          <a:p>
            <a:r>
              <a:rPr lang="en-US" b="1" dirty="0">
                <a:solidFill>
                  <a:srgbClr val="0070C0"/>
                </a:solidFill>
              </a:rPr>
              <a:t>Facebook</a:t>
            </a:r>
            <a:r>
              <a:rPr lang="en-US" b="1" dirty="0"/>
              <a:t>		</a:t>
            </a:r>
          </a:p>
          <a:p>
            <a:pPr lvl="1"/>
            <a:r>
              <a:rPr lang="en-US" sz="2900" b="1" dirty="0"/>
              <a:t>Average Age range of users:</a:t>
            </a:r>
            <a:r>
              <a:rPr lang="en-US" sz="2900" dirty="0"/>
              <a:t> 25-45 years old</a:t>
            </a:r>
          </a:p>
          <a:p>
            <a:pPr lvl="1"/>
            <a:r>
              <a:rPr lang="en-US" sz="2900" b="1" dirty="0"/>
              <a:t>% of U.S adults who use: </a:t>
            </a:r>
            <a:r>
              <a:rPr lang="en-US" sz="2900" dirty="0"/>
              <a:t>74% female, 62% male</a:t>
            </a:r>
          </a:p>
          <a:p>
            <a:r>
              <a:rPr lang="en-US" b="1" dirty="0">
                <a:solidFill>
                  <a:srgbClr val="0070C0"/>
                </a:solidFill>
              </a:rPr>
              <a:t>Twitter</a:t>
            </a:r>
            <a:r>
              <a:rPr lang="en-US" b="1" dirty="0"/>
              <a:t>		</a:t>
            </a:r>
          </a:p>
          <a:p>
            <a:pPr lvl="1"/>
            <a:r>
              <a:rPr lang="en-US" sz="2800" b="1" dirty="0"/>
              <a:t>Average age range of users:</a:t>
            </a:r>
            <a:r>
              <a:rPr lang="en-US" sz="2800" dirty="0"/>
              <a:t> 18-29 years old</a:t>
            </a:r>
          </a:p>
          <a:p>
            <a:pPr lvl="1"/>
            <a:r>
              <a:rPr lang="en-US" sz="2800" b="1" dirty="0"/>
              <a:t>% of U.S adults who use: </a:t>
            </a:r>
            <a:r>
              <a:rPr lang="en-US" sz="2800" dirty="0"/>
              <a:t>24% female, 23% male</a:t>
            </a:r>
          </a:p>
          <a:p>
            <a:r>
              <a:rPr lang="en-US" b="1" dirty="0">
                <a:solidFill>
                  <a:srgbClr val="0070C0"/>
                </a:solidFill>
              </a:rPr>
              <a:t>LinkedIn</a:t>
            </a:r>
            <a:r>
              <a:rPr lang="en-US" b="1" dirty="0"/>
              <a:t>		</a:t>
            </a:r>
          </a:p>
          <a:p>
            <a:pPr lvl="1"/>
            <a:r>
              <a:rPr lang="en-US" sz="2800" b="1" dirty="0"/>
              <a:t>Average age range of users:</a:t>
            </a:r>
            <a:r>
              <a:rPr lang="en-US" sz="2800" dirty="0"/>
              <a:t> 22-54 years old</a:t>
            </a:r>
          </a:p>
          <a:p>
            <a:pPr lvl="1"/>
            <a:r>
              <a:rPr lang="en-US" sz="2800" b="1" dirty="0"/>
              <a:t>% of U.S adults who use: </a:t>
            </a:r>
            <a:r>
              <a:rPr lang="en-US" sz="2800" dirty="0"/>
              <a:t>25% female, 25% male</a:t>
            </a:r>
          </a:p>
          <a:p>
            <a:r>
              <a:rPr lang="en-US" b="1" dirty="0">
                <a:solidFill>
                  <a:srgbClr val="0070C0"/>
                </a:solidFill>
              </a:rPr>
              <a:t>Instagram	</a:t>
            </a:r>
          </a:p>
          <a:p>
            <a:pPr lvl="1"/>
            <a:r>
              <a:rPr lang="en-US" sz="2800" b="1" dirty="0"/>
              <a:t>Average age range of users:</a:t>
            </a:r>
            <a:r>
              <a:rPr lang="en-US" sz="2800" dirty="0"/>
              <a:t> 18-40 years old</a:t>
            </a:r>
          </a:p>
          <a:p>
            <a:pPr lvl="1"/>
            <a:r>
              <a:rPr lang="en-US" sz="2800" b="1" dirty="0"/>
              <a:t>% of U.S adults who use: </a:t>
            </a:r>
            <a:r>
              <a:rPr lang="en-US" sz="2800" dirty="0"/>
              <a:t>39% female, 30% male </a:t>
            </a:r>
          </a:p>
          <a:p>
            <a:pPr marL="457200" lvl="1" indent="0">
              <a:buNone/>
            </a:pPr>
            <a:endParaRPr lang="en-US" dirty="0"/>
          </a:p>
          <a:p>
            <a:pPr marL="0" indent="0">
              <a:buNone/>
            </a:pPr>
            <a:r>
              <a:rPr lang="en-US" sz="1900" i="1" dirty="0"/>
              <a:t>Data from Pew Research 2018</a:t>
            </a:r>
            <a:endParaRPr lang="en-US" sz="1900" dirty="0"/>
          </a:p>
          <a:p>
            <a:endParaRPr lang="en-US" dirty="0"/>
          </a:p>
        </p:txBody>
      </p:sp>
    </p:spTree>
    <p:extLst>
      <p:ext uri="{BB962C8B-B14F-4D97-AF65-F5344CB8AC3E}">
        <p14:creationId xmlns:p14="http://schemas.microsoft.com/office/powerpoint/2010/main" val="1083681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73E7-20C6-D64E-AC81-9DB7D2D3FC4B}"/>
              </a:ext>
            </a:extLst>
          </p:cNvPr>
          <p:cNvSpPr>
            <a:spLocks noGrp="1"/>
          </p:cNvSpPr>
          <p:nvPr>
            <p:ph type="title"/>
          </p:nvPr>
        </p:nvSpPr>
        <p:spPr>
          <a:xfrm>
            <a:off x="3230881" y="1164474"/>
            <a:ext cx="7956665" cy="670748"/>
          </a:xfrm>
        </p:spPr>
        <p:txBody>
          <a:bodyPr>
            <a:noAutofit/>
          </a:bodyPr>
          <a:lstStyle/>
          <a:p>
            <a:r>
              <a:rPr lang="en-US" sz="3200" i="1" dirty="0">
                <a:solidFill>
                  <a:srgbClr val="0070C0"/>
                </a:solidFill>
                <a:latin typeface="Helvetica" pitchFamily="2" charset="0"/>
              </a:rPr>
              <a:t>Content Ideas for Social Media</a:t>
            </a:r>
            <a:br>
              <a:rPr lang="en-US" sz="3200" dirty="0">
                <a:solidFill>
                  <a:srgbClr val="0070C0"/>
                </a:solidFill>
              </a:rPr>
            </a:br>
            <a:br>
              <a:rPr lang="en-US" sz="3200" dirty="0"/>
            </a:br>
            <a:endParaRPr lang="en-US" sz="3200" dirty="0"/>
          </a:p>
        </p:txBody>
      </p:sp>
      <p:sp>
        <p:nvSpPr>
          <p:cNvPr id="3" name="Content Placeholder 2">
            <a:extLst>
              <a:ext uri="{FF2B5EF4-FFF2-40B4-BE49-F238E27FC236}">
                <a16:creationId xmlns:a16="http://schemas.microsoft.com/office/drawing/2014/main" id="{8205C1FD-EE1A-5540-B315-2718325942F8}"/>
              </a:ext>
            </a:extLst>
          </p:cNvPr>
          <p:cNvSpPr>
            <a:spLocks noGrp="1"/>
          </p:cNvSpPr>
          <p:nvPr>
            <p:ph idx="1"/>
          </p:nvPr>
        </p:nvSpPr>
        <p:spPr>
          <a:xfrm>
            <a:off x="838200" y="1572772"/>
            <a:ext cx="10515600" cy="4351338"/>
          </a:xfrm>
        </p:spPr>
        <p:txBody>
          <a:bodyPr>
            <a:normAutofit lnSpcReduction="10000"/>
          </a:bodyPr>
          <a:lstStyle/>
          <a:p>
            <a:pPr lvl="0"/>
            <a:r>
              <a:rPr lang="en-US" dirty="0">
                <a:latin typeface="Helvetica" pitchFamily="2" charset="0"/>
              </a:rPr>
              <a:t>Photos of families, homes, volunteers, meetings with churches.</a:t>
            </a:r>
          </a:p>
          <a:p>
            <a:pPr lvl="0"/>
            <a:r>
              <a:rPr lang="en-US" dirty="0">
                <a:latin typeface="Helvetica" pitchFamily="2" charset="0"/>
              </a:rPr>
              <a:t>Simple videos. It doesn’t need to be edited or anything fancy, and iPhone can make great videos!</a:t>
            </a:r>
          </a:p>
          <a:p>
            <a:pPr lvl="0"/>
            <a:r>
              <a:rPr lang="en-US" dirty="0">
                <a:latin typeface="Helvetica" pitchFamily="2" charset="0"/>
              </a:rPr>
              <a:t>Sharing a family’s story</a:t>
            </a:r>
          </a:p>
          <a:p>
            <a:pPr lvl="0"/>
            <a:r>
              <a:rPr lang="en-US" dirty="0">
                <a:latin typeface="Helvetica" pitchFamily="2" charset="0"/>
              </a:rPr>
              <a:t>Sharing a story about a volunteer</a:t>
            </a:r>
          </a:p>
          <a:p>
            <a:pPr lvl="0"/>
            <a:r>
              <a:rPr lang="en-US" dirty="0">
                <a:latin typeface="Helvetica" pitchFamily="2" charset="0"/>
              </a:rPr>
              <a:t>Have a “Did you know?” with an uncommonly known fact about disaster relief, hurricane preparation, or anything you think would be interesting to the people following your page.</a:t>
            </a:r>
          </a:p>
          <a:p>
            <a:pPr lvl="0"/>
            <a:r>
              <a:rPr lang="en-US" dirty="0">
                <a:latin typeface="Helvetica" pitchFamily="2" charset="0"/>
              </a:rPr>
              <a:t>Feature a church that is in your coalition. </a:t>
            </a:r>
          </a:p>
          <a:p>
            <a:pPr lvl="0"/>
            <a:r>
              <a:rPr lang="en-US" dirty="0">
                <a:latin typeface="Helvetica" pitchFamily="2" charset="0"/>
              </a:rPr>
              <a:t>Post upcoming volunteer opportunities</a:t>
            </a:r>
          </a:p>
        </p:txBody>
      </p:sp>
    </p:spTree>
    <p:extLst>
      <p:ext uri="{BB962C8B-B14F-4D97-AF65-F5344CB8AC3E}">
        <p14:creationId xmlns:p14="http://schemas.microsoft.com/office/powerpoint/2010/main" val="272387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73E7-20C6-D64E-AC81-9DB7D2D3FC4B}"/>
              </a:ext>
            </a:extLst>
          </p:cNvPr>
          <p:cNvSpPr>
            <a:spLocks noGrp="1"/>
          </p:cNvSpPr>
          <p:nvPr>
            <p:ph type="title"/>
          </p:nvPr>
        </p:nvSpPr>
        <p:spPr>
          <a:xfrm>
            <a:off x="1073727" y="765464"/>
            <a:ext cx="10280073" cy="670748"/>
          </a:xfrm>
        </p:spPr>
        <p:txBody>
          <a:bodyPr>
            <a:noAutofit/>
          </a:bodyPr>
          <a:lstStyle/>
          <a:p>
            <a:r>
              <a:rPr lang="en-US" sz="3200" i="1" dirty="0">
                <a:solidFill>
                  <a:srgbClr val="0070C0"/>
                </a:solidFill>
                <a:latin typeface="Helvetica" pitchFamily="2" charset="0"/>
              </a:rPr>
              <a:t>How often should you post on your social networks?</a:t>
            </a:r>
            <a:endParaRPr lang="en-US" sz="3200" dirty="0"/>
          </a:p>
        </p:txBody>
      </p:sp>
      <p:sp>
        <p:nvSpPr>
          <p:cNvPr id="3" name="Content Placeholder 2">
            <a:extLst>
              <a:ext uri="{FF2B5EF4-FFF2-40B4-BE49-F238E27FC236}">
                <a16:creationId xmlns:a16="http://schemas.microsoft.com/office/drawing/2014/main" id="{8205C1FD-EE1A-5540-B315-2718325942F8}"/>
              </a:ext>
            </a:extLst>
          </p:cNvPr>
          <p:cNvSpPr>
            <a:spLocks noGrp="1"/>
          </p:cNvSpPr>
          <p:nvPr>
            <p:ph idx="1"/>
          </p:nvPr>
        </p:nvSpPr>
        <p:spPr>
          <a:xfrm>
            <a:off x="838200" y="1741198"/>
            <a:ext cx="10515600" cy="4351338"/>
          </a:xfrm>
        </p:spPr>
        <p:txBody>
          <a:bodyPr>
            <a:normAutofit/>
          </a:bodyPr>
          <a:lstStyle/>
          <a:p>
            <a:r>
              <a:rPr lang="en-US" b="1" dirty="0">
                <a:solidFill>
                  <a:srgbClr val="0070C0"/>
                </a:solidFill>
              </a:rPr>
              <a:t>Facebook</a:t>
            </a:r>
            <a:r>
              <a:rPr lang="en-US" dirty="0">
                <a:solidFill>
                  <a:srgbClr val="0070C0"/>
                </a:solidFill>
              </a:rPr>
              <a:t>	</a:t>
            </a:r>
            <a:r>
              <a:rPr lang="en-US" dirty="0"/>
              <a:t>	</a:t>
            </a:r>
            <a:r>
              <a:rPr lang="en-US" b="1" dirty="0"/>
              <a:t>1-2 times per day</a:t>
            </a:r>
            <a:endParaRPr lang="en-US" dirty="0"/>
          </a:p>
          <a:p>
            <a:pPr marL="0" indent="0">
              <a:buNone/>
            </a:pPr>
            <a:endParaRPr lang="en-US" dirty="0"/>
          </a:p>
          <a:p>
            <a:r>
              <a:rPr lang="en-US" b="1" dirty="0">
                <a:solidFill>
                  <a:srgbClr val="0070C0"/>
                </a:solidFill>
              </a:rPr>
              <a:t>Twitter</a:t>
            </a:r>
            <a:r>
              <a:rPr lang="en-US" dirty="0"/>
              <a:t>		</a:t>
            </a:r>
            <a:r>
              <a:rPr lang="en-US" b="1" dirty="0"/>
              <a:t>3-4 times a day</a:t>
            </a:r>
            <a:endParaRPr lang="en-US" dirty="0"/>
          </a:p>
          <a:p>
            <a:pPr marL="0" indent="0">
              <a:buNone/>
            </a:pPr>
            <a:endParaRPr lang="en-US" dirty="0"/>
          </a:p>
          <a:p>
            <a:r>
              <a:rPr lang="en-US" b="1" dirty="0">
                <a:solidFill>
                  <a:srgbClr val="0070C0"/>
                </a:solidFill>
              </a:rPr>
              <a:t>LinkedIn</a:t>
            </a:r>
            <a:r>
              <a:rPr lang="en-US" b="1" dirty="0"/>
              <a:t>		2-4 times per day</a:t>
            </a:r>
            <a:endParaRPr lang="en-US" dirty="0"/>
          </a:p>
          <a:p>
            <a:pPr marL="0" indent="0">
              <a:buNone/>
            </a:pPr>
            <a:endParaRPr lang="en-US" dirty="0"/>
          </a:p>
          <a:p>
            <a:r>
              <a:rPr lang="en-US" b="1" dirty="0">
                <a:solidFill>
                  <a:srgbClr val="0070C0"/>
                </a:solidFill>
              </a:rPr>
              <a:t>Instagram</a:t>
            </a:r>
            <a:r>
              <a:rPr lang="en-US" b="1" dirty="0"/>
              <a:t>	           Once a day</a:t>
            </a:r>
            <a:endParaRPr lang="en-US" dirty="0"/>
          </a:p>
        </p:txBody>
      </p:sp>
    </p:spTree>
    <p:extLst>
      <p:ext uri="{BB962C8B-B14F-4D97-AF65-F5344CB8AC3E}">
        <p14:creationId xmlns:p14="http://schemas.microsoft.com/office/powerpoint/2010/main" val="2761008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B3E2-DECE-A346-B7FA-EAC2C99E4CDB}"/>
              </a:ext>
            </a:extLst>
          </p:cNvPr>
          <p:cNvSpPr>
            <a:spLocks noGrp="1"/>
          </p:cNvSpPr>
          <p:nvPr>
            <p:ph type="title"/>
          </p:nvPr>
        </p:nvSpPr>
        <p:spPr/>
        <p:txBody>
          <a:bodyPr>
            <a:normAutofit/>
          </a:bodyPr>
          <a:lstStyle/>
          <a:p>
            <a:r>
              <a:rPr lang="en-US" sz="3200" i="1" dirty="0">
                <a:solidFill>
                  <a:srgbClr val="0070C0"/>
                </a:solidFill>
                <a:latin typeface="Helvetica" pitchFamily="2" charset="0"/>
              </a:rPr>
              <a:t>What time is best to post on Facebook?</a:t>
            </a:r>
          </a:p>
        </p:txBody>
      </p:sp>
      <p:pic>
        <p:nvPicPr>
          <p:cNvPr id="5" name="Content Placeholder 4">
            <a:extLst>
              <a:ext uri="{FF2B5EF4-FFF2-40B4-BE49-F238E27FC236}">
                <a16:creationId xmlns:a16="http://schemas.microsoft.com/office/drawing/2014/main" id="{AAF83ECD-F03C-734D-AB9A-23217B116FD8}"/>
              </a:ext>
            </a:extLst>
          </p:cNvPr>
          <p:cNvPicPr>
            <a:picLocks noGrp="1" noChangeAspect="1"/>
          </p:cNvPicPr>
          <p:nvPr>
            <p:ph idx="1"/>
          </p:nvPr>
        </p:nvPicPr>
        <p:blipFill>
          <a:blip r:embed="rId2"/>
          <a:stretch>
            <a:fillRect/>
          </a:stretch>
        </p:blipFill>
        <p:spPr>
          <a:xfrm>
            <a:off x="5088528" y="1477318"/>
            <a:ext cx="6265272" cy="4351338"/>
          </a:xfrm>
        </p:spPr>
      </p:pic>
      <p:sp>
        <p:nvSpPr>
          <p:cNvPr id="6" name="TextBox 5">
            <a:extLst>
              <a:ext uri="{FF2B5EF4-FFF2-40B4-BE49-F238E27FC236}">
                <a16:creationId xmlns:a16="http://schemas.microsoft.com/office/drawing/2014/main" id="{E44E4057-C8AC-1C4A-BA54-95376399F31A}"/>
              </a:ext>
            </a:extLst>
          </p:cNvPr>
          <p:cNvSpPr txBox="1"/>
          <p:nvPr/>
        </p:nvSpPr>
        <p:spPr>
          <a:xfrm>
            <a:off x="693787" y="1858338"/>
            <a:ext cx="3961340" cy="3970318"/>
          </a:xfrm>
          <a:prstGeom prst="rect">
            <a:avLst/>
          </a:prstGeom>
          <a:noFill/>
        </p:spPr>
        <p:txBody>
          <a:bodyPr wrap="square" rtlCol="0">
            <a:spAutoFit/>
          </a:bodyPr>
          <a:lstStyle/>
          <a:p>
            <a:r>
              <a:rPr lang="en-US" dirty="0"/>
              <a:t>The best time for nonprofits to post on Facebook: </a:t>
            </a:r>
            <a:r>
              <a:rPr lang="en-US" b="1" dirty="0"/>
              <a:t>Wednesday at 8–9 a.m.</a:t>
            </a:r>
            <a:br>
              <a:rPr lang="en-US" b="1" dirty="0"/>
            </a:br>
            <a:endParaRPr lang="en-US" dirty="0"/>
          </a:p>
          <a:p>
            <a:r>
              <a:rPr lang="en-US" dirty="0"/>
              <a:t>Other high engagement times: </a:t>
            </a:r>
            <a:r>
              <a:rPr lang="en-US" b="1" dirty="0"/>
              <a:t>Thursday at 10 a.m.</a:t>
            </a:r>
            <a:r>
              <a:rPr lang="en-US" dirty="0"/>
              <a:t> and </a:t>
            </a:r>
            <a:r>
              <a:rPr lang="en-US" b="1" dirty="0"/>
              <a:t>Friday 8-10 a.m.</a:t>
            </a:r>
            <a:br>
              <a:rPr lang="en-US" b="1" dirty="0"/>
            </a:br>
            <a:endParaRPr lang="en-US" dirty="0"/>
          </a:p>
          <a:p>
            <a:r>
              <a:rPr lang="en-US" dirty="0"/>
              <a:t>Most consistent engagement: </a:t>
            </a:r>
            <a:r>
              <a:rPr lang="en-US" b="1" dirty="0"/>
              <a:t>Monday through Friday, 8 a.m. to 5 p.m.</a:t>
            </a:r>
            <a:br>
              <a:rPr lang="en-US" b="1" dirty="0"/>
            </a:br>
            <a:endParaRPr lang="en-US" dirty="0"/>
          </a:p>
          <a:p>
            <a:r>
              <a:rPr lang="en-US" dirty="0">
                <a:solidFill>
                  <a:srgbClr val="0070C0"/>
                </a:solidFill>
              </a:rPr>
              <a:t>Lowest engagement</a:t>
            </a:r>
            <a:r>
              <a:rPr lang="en-US" dirty="0"/>
              <a:t>: </a:t>
            </a:r>
          </a:p>
          <a:p>
            <a:r>
              <a:rPr lang="en-US" b="1" dirty="0"/>
              <a:t>Saturday</a:t>
            </a:r>
            <a:r>
              <a:rPr lang="en-US" dirty="0"/>
              <a:t> and </a:t>
            </a:r>
            <a:r>
              <a:rPr lang="en-US" b="1" dirty="0"/>
              <a:t>Sunday</a:t>
            </a:r>
            <a:r>
              <a:rPr lang="en-US" dirty="0"/>
              <a:t> show the least engagement per day, and with the worst times being </a:t>
            </a:r>
            <a:r>
              <a:rPr lang="en-US" b="1" dirty="0"/>
              <a:t>10 p.m.–5 a.m. every day</a:t>
            </a:r>
            <a:r>
              <a:rPr lang="en-US" dirty="0"/>
              <a:t>.</a:t>
            </a:r>
          </a:p>
          <a:p>
            <a:endParaRPr lang="en-US" dirty="0"/>
          </a:p>
        </p:txBody>
      </p:sp>
      <p:sp>
        <p:nvSpPr>
          <p:cNvPr id="7" name="TextBox 6">
            <a:extLst>
              <a:ext uri="{FF2B5EF4-FFF2-40B4-BE49-F238E27FC236}">
                <a16:creationId xmlns:a16="http://schemas.microsoft.com/office/drawing/2014/main" id="{FE196D9B-251A-C54A-A517-6DECAD26650A}"/>
              </a:ext>
            </a:extLst>
          </p:cNvPr>
          <p:cNvSpPr txBox="1"/>
          <p:nvPr/>
        </p:nvSpPr>
        <p:spPr>
          <a:xfrm>
            <a:off x="9393382" y="6051665"/>
            <a:ext cx="2092561" cy="553998"/>
          </a:xfrm>
          <a:prstGeom prst="rect">
            <a:avLst/>
          </a:prstGeom>
          <a:noFill/>
        </p:spPr>
        <p:txBody>
          <a:bodyPr wrap="none" rtlCol="0">
            <a:spAutoFit/>
          </a:bodyPr>
          <a:lstStyle/>
          <a:p>
            <a:r>
              <a:rPr lang="en-US" sz="1200" i="1" dirty="0"/>
              <a:t>Graphic from </a:t>
            </a:r>
            <a:r>
              <a:rPr lang="en-US" sz="1200" i="1" dirty="0" err="1"/>
              <a:t>sproutsocial.com</a:t>
            </a:r>
            <a:endParaRPr lang="en-US" sz="1200" i="1" dirty="0"/>
          </a:p>
          <a:p>
            <a:endParaRPr lang="en-US" dirty="0"/>
          </a:p>
        </p:txBody>
      </p:sp>
    </p:spTree>
    <p:extLst>
      <p:ext uri="{BB962C8B-B14F-4D97-AF65-F5344CB8AC3E}">
        <p14:creationId xmlns:p14="http://schemas.microsoft.com/office/powerpoint/2010/main" val="3747907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B3E2-DECE-A346-B7FA-EAC2C99E4CDB}"/>
              </a:ext>
            </a:extLst>
          </p:cNvPr>
          <p:cNvSpPr>
            <a:spLocks noGrp="1"/>
          </p:cNvSpPr>
          <p:nvPr>
            <p:ph type="title"/>
          </p:nvPr>
        </p:nvSpPr>
        <p:spPr/>
        <p:txBody>
          <a:bodyPr>
            <a:normAutofit/>
          </a:bodyPr>
          <a:lstStyle/>
          <a:p>
            <a:r>
              <a:rPr lang="en-US" sz="3200" i="1" dirty="0">
                <a:solidFill>
                  <a:srgbClr val="0070C0"/>
                </a:solidFill>
                <a:latin typeface="Helvetica" pitchFamily="2" charset="0"/>
              </a:rPr>
              <a:t>What time is best to post on Instagram?</a:t>
            </a:r>
          </a:p>
        </p:txBody>
      </p:sp>
      <p:sp>
        <p:nvSpPr>
          <p:cNvPr id="6" name="TextBox 5">
            <a:extLst>
              <a:ext uri="{FF2B5EF4-FFF2-40B4-BE49-F238E27FC236}">
                <a16:creationId xmlns:a16="http://schemas.microsoft.com/office/drawing/2014/main" id="{E44E4057-C8AC-1C4A-BA54-95376399F31A}"/>
              </a:ext>
            </a:extLst>
          </p:cNvPr>
          <p:cNvSpPr txBox="1"/>
          <p:nvPr/>
        </p:nvSpPr>
        <p:spPr>
          <a:xfrm>
            <a:off x="838200" y="1804348"/>
            <a:ext cx="3961340" cy="4247317"/>
          </a:xfrm>
          <a:prstGeom prst="rect">
            <a:avLst/>
          </a:prstGeom>
          <a:noFill/>
        </p:spPr>
        <p:txBody>
          <a:bodyPr wrap="square" rtlCol="0">
            <a:spAutoFit/>
          </a:bodyPr>
          <a:lstStyle/>
          <a:p>
            <a:r>
              <a:rPr lang="en-US" dirty="0"/>
              <a:t>The best time for nonprofits to post to Instagram: </a:t>
            </a:r>
            <a:r>
              <a:rPr lang="en-US" b="1" dirty="0"/>
              <a:t>Wednesday at 2 p.m.</a:t>
            </a:r>
          </a:p>
          <a:p>
            <a:endParaRPr lang="en-US" dirty="0"/>
          </a:p>
          <a:p>
            <a:r>
              <a:rPr lang="en-US" dirty="0"/>
              <a:t>Most consistent engagement: </a:t>
            </a:r>
            <a:r>
              <a:rPr lang="en-US" b="1" dirty="0"/>
              <a:t>Monday through Friday, 10 a.m.–4 p.m.</a:t>
            </a:r>
          </a:p>
          <a:p>
            <a:endParaRPr lang="en-US" dirty="0"/>
          </a:p>
          <a:p>
            <a:r>
              <a:rPr lang="en-US" dirty="0"/>
              <a:t>Other high engagement times: </a:t>
            </a:r>
            <a:r>
              <a:rPr lang="en-US" b="1" dirty="0"/>
              <a:t>Monday from 2–3 p.m., Tuesday from 1–3 p.m.</a:t>
            </a:r>
            <a:r>
              <a:rPr lang="en-US" dirty="0"/>
              <a:t> and a relatively strong block of time on </a:t>
            </a:r>
            <a:r>
              <a:rPr lang="en-US" b="1" dirty="0"/>
              <a:t>Saturday from 1–2 p.m.</a:t>
            </a:r>
          </a:p>
          <a:p>
            <a:endParaRPr lang="en-US" dirty="0"/>
          </a:p>
          <a:p>
            <a:r>
              <a:rPr lang="en-US" dirty="0">
                <a:solidFill>
                  <a:srgbClr val="0070C0"/>
                </a:solidFill>
              </a:rPr>
              <a:t>Lowest engagement</a:t>
            </a:r>
            <a:r>
              <a:rPr lang="en-US" dirty="0"/>
              <a:t>:</a:t>
            </a:r>
            <a:r>
              <a:rPr lang="en-US" b="1" dirty="0"/>
              <a:t> Sunday</a:t>
            </a:r>
            <a:r>
              <a:rPr lang="en-US" dirty="0"/>
              <a:t> gets the least engagement, as well as </a:t>
            </a:r>
            <a:r>
              <a:rPr lang="en-US" b="1" dirty="0"/>
              <a:t>every day from 11 p.m.–5 a.m.</a:t>
            </a:r>
            <a:endParaRPr lang="en-US" dirty="0"/>
          </a:p>
          <a:p>
            <a:endParaRPr lang="en-US" dirty="0"/>
          </a:p>
        </p:txBody>
      </p:sp>
      <p:sp>
        <p:nvSpPr>
          <p:cNvPr id="7" name="TextBox 6">
            <a:extLst>
              <a:ext uri="{FF2B5EF4-FFF2-40B4-BE49-F238E27FC236}">
                <a16:creationId xmlns:a16="http://schemas.microsoft.com/office/drawing/2014/main" id="{FE196D9B-251A-C54A-A517-6DECAD26650A}"/>
              </a:ext>
            </a:extLst>
          </p:cNvPr>
          <p:cNvSpPr txBox="1"/>
          <p:nvPr/>
        </p:nvSpPr>
        <p:spPr>
          <a:xfrm>
            <a:off x="9393382" y="6051665"/>
            <a:ext cx="2092561" cy="553998"/>
          </a:xfrm>
          <a:prstGeom prst="rect">
            <a:avLst/>
          </a:prstGeom>
          <a:noFill/>
        </p:spPr>
        <p:txBody>
          <a:bodyPr wrap="none" rtlCol="0">
            <a:spAutoFit/>
          </a:bodyPr>
          <a:lstStyle/>
          <a:p>
            <a:r>
              <a:rPr lang="en-US" sz="1200" i="1" dirty="0"/>
              <a:t>Graphic from </a:t>
            </a:r>
            <a:r>
              <a:rPr lang="en-US" sz="1200" i="1" dirty="0" err="1"/>
              <a:t>sproutsocial.com</a:t>
            </a:r>
            <a:endParaRPr lang="en-US" sz="1200" i="1" dirty="0"/>
          </a:p>
          <a:p>
            <a:endParaRPr lang="en-US" dirty="0"/>
          </a:p>
        </p:txBody>
      </p:sp>
      <p:pic>
        <p:nvPicPr>
          <p:cNvPr id="3" name="Picture 2">
            <a:extLst>
              <a:ext uri="{FF2B5EF4-FFF2-40B4-BE49-F238E27FC236}">
                <a16:creationId xmlns:a16="http://schemas.microsoft.com/office/drawing/2014/main" id="{CBC3C159-B158-084C-AA29-BC68B69C2473}"/>
              </a:ext>
            </a:extLst>
          </p:cNvPr>
          <p:cNvPicPr>
            <a:picLocks noChangeAspect="1"/>
          </p:cNvPicPr>
          <p:nvPr/>
        </p:nvPicPr>
        <p:blipFill>
          <a:blip r:embed="rId2"/>
          <a:stretch>
            <a:fillRect/>
          </a:stretch>
        </p:blipFill>
        <p:spPr>
          <a:xfrm>
            <a:off x="5008051" y="1628124"/>
            <a:ext cx="6490162" cy="4437499"/>
          </a:xfrm>
          <a:prstGeom prst="rect">
            <a:avLst/>
          </a:prstGeom>
        </p:spPr>
      </p:pic>
    </p:spTree>
    <p:extLst>
      <p:ext uri="{BB962C8B-B14F-4D97-AF65-F5344CB8AC3E}">
        <p14:creationId xmlns:p14="http://schemas.microsoft.com/office/powerpoint/2010/main" val="361858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B3E2-DECE-A346-B7FA-EAC2C99E4CDB}"/>
              </a:ext>
            </a:extLst>
          </p:cNvPr>
          <p:cNvSpPr>
            <a:spLocks noGrp="1"/>
          </p:cNvSpPr>
          <p:nvPr>
            <p:ph type="title"/>
          </p:nvPr>
        </p:nvSpPr>
        <p:spPr/>
        <p:txBody>
          <a:bodyPr>
            <a:normAutofit/>
          </a:bodyPr>
          <a:lstStyle/>
          <a:p>
            <a:r>
              <a:rPr lang="en-US" sz="3200" i="1" dirty="0">
                <a:solidFill>
                  <a:srgbClr val="0070C0"/>
                </a:solidFill>
                <a:latin typeface="Helvetica" pitchFamily="2" charset="0"/>
              </a:rPr>
              <a:t>What time is best to post on Twitter?</a:t>
            </a:r>
          </a:p>
        </p:txBody>
      </p:sp>
      <p:sp>
        <p:nvSpPr>
          <p:cNvPr id="6" name="TextBox 5">
            <a:extLst>
              <a:ext uri="{FF2B5EF4-FFF2-40B4-BE49-F238E27FC236}">
                <a16:creationId xmlns:a16="http://schemas.microsoft.com/office/drawing/2014/main" id="{E44E4057-C8AC-1C4A-BA54-95376399F31A}"/>
              </a:ext>
            </a:extLst>
          </p:cNvPr>
          <p:cNvSpPr txBox="1"/>
          <p:nvPr/>
        </p:nvSpPr>
        <p:spPr>
          <a:xfrm>
            <a:off x="838200" y="1804348"/>
            <a:ext cx="3961340" cy="3970318"/>
          </a:xfrm>
          <a:prstGeom prst="rect">
            <a:avLst/>
          </a:prstGeom>
          <a:noFill/>
        </p:spPr>
        <p:txBody>
          <a:bodyPr wrap="square" rtlCol="0">
            <a:spAutoFit/>
          </a:bodyPr>
          <a:lstStyle/>
          <a:p>
            <a:r>
              <a:rPr lang="en-US" dirty="0"/>
              <a:t>The best time for nonprofits to post on Twitter: </a:t>
            </a:r>
            <a:r>
              <a:rPr lang="en-US" b="1" dirty="0"/>
              <a:t>Wednesday at 7 a.m.</a:t>
            </a:r>
          </a:p>
          <a:p>
            <a:endParaRPr lang="en-US" dirty="0"/>
          </a:p>
          <a:p>
            <a:r>
              <a:rPr lang="en-US" dirty="0"/>
              <a:t>Other high engagement times include </a:t>
            </a:r>
            <a:r>
              <a:rPr lang="en-US" b="1" dirty="0"/>
              <a:t>Wednesday from 6 a.m.–4 p.m.</a:t>
            </a:r>
          </a:p>
          <a:p>
            <a:endParaRPr lang="en-US" dirty="0"/>
          </a:p>
          <a:p>
            <a:r>
              <a:rPr lang="en-US" dirty="0"/>
              <a:t>Most consistent engagement: </a:t>
            </a:r>
            <a:r>
              <a:rPr lang="en-US" b="1" dirty="0"/>
              <a:t>Tuesday through Friday from 8 a.m.–3 p.m.</a:t>
            </a:r>
          </a:p>
          <a:p>
            <a:endParaRPr lang="en-US" dirty="0"/>
          </a:p>
          <a:p>
            <a:r>
              <a:rPr lang="en-US" dirty="0">
                <a:solidFill>
                  <a:srgbClr val="0070C0"/>
                </a:solidFill>
              </a:rPr>
              <a:t>Lowest engagement</a:t>
            </a:r>
            <a:r>
              <a:rPr lang="en-US" dirty="0"/>
              <a:t>:</a:t>
            </a:r>
            <a:r>
              <a:rPr lang="en-US" b="1" dirty="0"/>
              <a:t> Saturday and Sunday</a:t>
            </a:r>
            <a:r>
              <a:rPr lang="en-US" dirty="0"/>
              <a:t> get the least engagement, as well as </a:t>
            </a:r>
            <a:r>
              <a:rPr lang="en-US" b="1" dirty="0"/>
              <a:t>every day between 10 p.m. and 4 a.m.</a:t>
            </a:r>
            <a:endParaRPr lang="en-US" dirty="0"/>
          </a:p>
          <a:p>
            <a:endParaRPr lang="en-US" dirty="0"/>
          </a:p>
        </p:txBody>
      </p:sp>
      <p:sp>
        <p:nvSpPr>
          <p:cNvPr id="7" name="TextBox 6">
            <a:extLst>
              <a:ext uri="{FF2B5EF4-FFF2-40B4-BE49-F238E27FC236}">
                <a16:creationId xmlns:a16="http://schemas.microsoft.com/office/drawing/2014/main" id="{FE196D9B-251A-C54A-A517-6DECAD26650A}"/>
              </a:ext>
            </a:extLst>
          </p:cNvPr>
          <p:cNvSpPr txBox="1"/>
          <p:nvPr/>
        </p:nvSpPr>
        <p:spPr>
          <a:xfrm>
            <a:off x="9393382" y="6051665"/>
            <a:ext cx="2092561" cy="553998"/>
          </a:xfrm>
          <a:prstGeom prst="rect">
            <a:avLst/>
          </a:prstGeom>
          <a:noFill/>
        </p:spPr>
        <p:txBody>
          <a:bodyPr wrap="none" rtlCol="0">
            <a:spAutoFit/>
          </a:bodyPr>
          <a:lstStyle/>
          <a:p>
            <a:r>
              <a:rPr lang="en-US" sz="1200" i="1" dirty="0"/>
              <a:t>Graphic from </a:t>
            </a:r>
            <a:r>
              <a:rPr lang="en-US" sz="1200" i="1" dirty="0" err="1"/>
              <a:t>sproutsocial.com</a:t>
            </a:r>
            <a:endParaRPr lang="en-US" sz="1200" i="1" dirty="0"/>
          </a:p>
          <a:p>
            <a:endParaRPr lang="en-US" dirty="0"/>
          </a:p>
        </p:txBody>
      </p:sp>
      <p:pic>
        <p:nvPicPr>
          <p:cNvPr id="4" name="Picture 3">
            <a:extLst>
              <a:ext uri="{FF2B5EF4-FFF2-40B4-BE49-F238E27FC236}">
                <a16:creationId xmlns:a16="http://schemas.microsoft.com/office/drawing/2014/main" id="{479BE1DB-0840-A640-8D8E-EE51E2E00E45}"/>
              </a:ext>
            </a:extLst>
          </p:cNvPr>
          <p:cNvPicPr>
            <a:picLocks noChangeAspect="1"/>
          </p:cNvPicPr>
          <p:nvPr/>
        </p:nvPicPr>
        <p:blipFill>
          <a:blip r:embed="rId2"/>
          <a:stretch>
            <a:fillRect/>
          </a:stretch>
        </p:blipFill>
        <p:spPr>
          <a:xfrm>
            <a:off x="5137267" y="1690688"/>
            <a:ext cx="6348676" cy="4148361"/>
          </a:xfrm>
          <a:prstGeom prst="rect">
            <a:avLst/>
          </a:prstGeom>
        </p:spPr>
      </p:pic>
    </p:spTree>
    <p:extLst>
      <p:ext uri="{BB962C8B-B14F-4D97-AF65-F5344CB8AC3E}">
        <p14:creationId xmlns:p14="http://schemas.microsoft.com/office/powerpoint/2010/main" val="1636883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73E7-20C6-D64E-AC81-9DB7D2D3FC4B}"/>
              </a:ext>
            </a:extLst>
          </p:cNvPr>
          <p:cNvSpPr>
            <a:spLocks noGrp="1"/>
          </p:cNvSpPr>
          <p:nvPr>
            <p:ph type="title"/>
          </p:nvPr>
        </p:nvSpPr>
        <p:spPr>
          <a:xfrm>
            <a:off x="939452" y="1237398"/>
            <a:ext cx="10414348" cy="670748"/>
          </a:xfrm>
        </p:spPr>
        <p:txBody>
          <a:bodyPr>
            <a:noAutofit/>
          </a:bodyPr>
          <a:lstStyle/>
          <a:p>
            <a:pPr algn="ctr"/>
            <a:r>
              <a:rPr lang="en-US" sz="2800" i="1" dirty="0">
                <a:solidFill>
                  <a:srgbClr val="0070C0"/>
                </a:solidFill>
                <a:latin typeface="Helvetica" pitchFamily="2" charset="0"/>
              </a:rPr>
              <a:t>Social Media Posts &amp; Family Stories with Houston Responds</a:t>
            </a:r>
            <a:br>
              <a:rPr lang="en-US" sz="2800" dirty="0">
                <a:solidFill>
                  <a:srgbClr val="0070C0"/>
                </a:solidFill>
              </a:rPr>
            </a:br>
            <a:br>
              <a:rPr lang="en-US" sz="2800" dirty="0"/>
            </a:br>
            <a:endParaRPr lang="en-US" sz="2800" dirty="0"/>
          </a:p>
        </p:txBody>
      </p:sp>
      <p:sp>
        <p:nvSpPr>
          <p:cNvPr id="3" name="Content Placeholder 2">
            <a:extLst>
              <a:ext uri="{FF2B5EF4-FFF2-40B4-BE49-F238E27FC236}">
                <a16:creationId xmlns:a16="http://schemas.microsoft.com/office/drawing/2014/main" id="{8205C1FD-EE1A-5540-B315-2718325942F8}"/>
              </a:ext>
            </a:extLst>
          </p:cNvPr>
          <p:cNvSpPr>
            <a:spLocks noGrp="1"/>
          </p:cNvSpPr>
          <p:nvPr>
            <p:ph idx="1"/>
          </p:nvPr>
        </p:nvSpPr>
        <p:spPr>
          <a:xfrm>
            <a:off x="838200" y="1755652"/>
            <a:ext cx="10515600" cy="4351338"/>
          </a:xfrm>
        </p:spPr>
        <p:txBody>
          <a:bodyPr>
            <a:normAutofit/>
          </a:bodyPr>
          <a:lstStyle/>
          <a:p>
            <a:pPr marL="0" indent="0">
              <a:buNone/>
            </a:pPr>
            <a:r>
              <a:rPr lang="en-US" sz="2000" dirty="0"/>
              <a:t>If you are on a site, take photos! Afterwards, send to Sara (</a:t>
            </a:r>
            <a:r>
              <a:rPr lang="en-US" sz="2000" dirty="0">
                <a:hlinkClick r:id="rId2"/>
              </a:rPr>
              <a:t>sara@houstonresponds.org</a:t>
            </a:r>
            <a:r>
              <a:rPr lang="en-US" sz="2000" dirty="0"/>
              <a:t>) &amp; Duane (</a:t>
            </a:r>
            <a:r>
              <a:rPr lang="en-US" sz="2000" dirty="0">
                <a:hlinkClick r:id="rId3"/>
              </a:rPr>
              <a:t>duane@houstonresponds.org</a:t>
            </a:r>
            <a:r>
              <a:rPr lang="en-US" sz="2000" dirty="0"/>
              <a:t>) in an e-mail so we can post about it on social media or write a blog post on the family you are serving.</a:t>
            </a:r>
          </a:p>
          <a:p>
            <a:pPr marL="0" indent="0">
              <a:buNone/>
            </a:pPr>
            <a:endParaRPr lang="en-US" sz="2000" dirty="0"/>
          </a:p>
          <a:p>
            <a:r>
              <a:rPr lang="en-US" sz="2400" dirty="0"/>
              <a:t>This is a great way for those </a:t>
            </a:r>
            <a:r>
              <a:rPr lang="en-US" sz="2400" i="1" dirty="0"/>
              <a:t>with</a:t>
            </a:r>
            <a:r>
              <a:rPr lang="en-US" sz="2400" dirty="0"/>
              <a:t> social media accounts to get more exposure. We are here to serve each coalition and would love to promote what your coalition is doing!</a:t>
            </a:r>
          </a:p>
          <a:p>
            <a:r>
              <a:rPr lang="en-US" sz="2400" dirty="0"/>
              <a:t>For those newer coalitions </a:t>
            </a:r>
            <a:r>
              <a:rPr lang="en-US" sz="2400" i="1" dirty="0"/>
              <a:t>withou</a:t>
            </a:r>
            <a:r>
              <a:rPr lang="en-US" sz="2400" dirty="0"/>
              <a:t>t social media, this is a way to connect with others to let them know who you are.</a:t>
            </a:r>
          </a:p>
          <a:p>
            <a:r>
              <a:rPr lang="en-US" sz="2400" dirty="0"/>
              <a:t>Feel free to invite us</a:t>
            </a:r>
            <a:r>
              <a:rPr lang="en-US" sz="2400" dirty="0">
                <a:solidFill>
                  <a:srgbClr val="FF0000"/>
                </a:solidFill>
              </a:rPr>
              <a:t> </a:t>
            </a:r>
            <a:r>
              <a:rPr lang="en-US" sz="2400" dirty="0"/>
              <a:t>to join you for any client closings you have to take pictures and write about what your coalition has done for that family.</a:t>
            </a:r>
          </a:p>
          <a:p>
            <a:pPr marL="0" indent="0">
              <a:buNone/>
            </a:pPr>
            <a:endParaRPr lang="en-US" dirty="0"/>
          </a:p>
        </p:txBody>
      </p:sp>
    </p:spTree>
    <p:extLst>
      <p:ext uri="{BB962C8B-B14F-4D97-AF65-F5344CB8AC3E}">
        <p14:creationId xmlns:p14="http://schemas.microsoft.com/office/powerpoint/2010/main" val="3840421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0F91B49-50C9-6B4D-AABC-ACD42E2889A8}"/>
              </a:ext>
            </a:extLst>
          </p:cNvPr>
          <p:cNvSpPr txBox="1"/>
          <p:nvPr/>
        </p:nvSpPr>
        <p:spPr>
          <a:xfrm>
            <a:off x="1657212" y="260666"/>
            <a:ext cx="3047575" cy="523220"/>
          </a:xfrm>
          <a:prstGeom prst="rect">
            <a:avLst/>
          </a:prstGeom>
          <a:noFill/>
        </p:spPr>
        <p:txBody>
          <a:bodyPr wrap="square" rtlCol="0">
            <a:spAutoFit/>
          </a:bodyPr>
          <a:lstStyle/>
          <a:p>
            <a:r>
              <a:rPr lang="en-US" sz="2800" dirty="0">
                <a:solidFill>
                  <a:srgbClr val="0070C0"/>
                </a:solidFill>
                <a:latin typeface="Helvetica" pitchFamily="2" charset="0"/>
              </a:rPr>
              <a:t>Facebook Page</a:t>
            </a:r>
          </a:p>
        </p:txBody>
      </p:sp>
      <p:sp>
        <p:nvSpPr>
          <p:cNvPr id="13" name="TextBox 12">
            <a:extLst>
              <a:ext uri="{FF2B5EF4-FFF2-40B4-BE49-F238E27FC236}">
                <a16:creationId xmlns:a16="http://schemas.microsoft.com/office/drawing/2014/main" id="{7AA3BE82-0A78-3248-A698-A5D14C194E10}"/>
              </a:ext>
            </a:extLst>
          </p:cNvPr>
          <p:cNvSpPr txBox="1"/>
          <p:nvPr/>
        </p:nvSpPr>
        <p:spPr>
          <a:xfrm>
            <a:off x="7902228" y="228627"/>
            <a:ext cx="3430966" cy="523220"/>
          </a:xfrm>
          <a:prstGeom prst="rect">
            <a:avLst/>
          </a:prstGeom>
          <a:noFill/>
        </p:spPr>
        <p:txBody>
          <a:bodyPr wrap="square" rtlCol="0">
            <a:spAutoFit/>
          </a:bodyPr>
          <a:lstStyle/>
          <a:p>
            <a:r>
              <a:rPr lang="en-US" sz="2800" dirty="0">
                <a:solidFill>
                  <a:srgbClr val="0070C0"/>
                </a:solidFill>
                <a:latin typeface="Helvetica" pitchFamily="2" charset="0"/>
              </a:rPr>
              <a:t>Facebook Group</a:t>
            </a:r>
          </a:p>
        </p:txBody>
      </p:sp>
      <p:sp>
        <p:nvSpPr>
          <p:cNvPr id="14" name="TextBox 13">
            <a:extLst>
              <a:ext uri="{FF2B5EF4-FFF2-40B4-BE49-F238E27FC236}">
                <a16:creationId xmlns:a16="http://schemas.microsoft.com/office/drawing/2014/main" id="{E8050805-2F52-E942-AD68-65CF70BBC989}"/>
              </a:ext>
            </a:extLst>
          </p:cNvPr>
          <p:cNvSpPr txBox="1"/>
          <p:nvPr/>
        </p:nvSpPr>
        <p:spPr>
          <a:xfrm>
            <a:off x="5540796" y="2905780"/>
            <a:ext cx="773818" cy="523220"/>
          </a:xfrm>
          <a:prstGeom prst="rect">
            <a:avLst/>
          </a:prstGeom>
          <a:noFill/>
        </p:spPr>
        <p:txBody>
          <a:bodyPr wrap="square" rtlCol="0">
            <a:spAutoFit/>
          </a:bodyPr>
          <a:lstStyle/>
          <a:p>
            <a:r>
              <a:rPr lang="en-US" sz="2800" dirty="0">
                <a:latin typeface="Helvetica" pitchFamily="2" charset="0"/>
              </a:rPr>
              <a:t>VS.</a:t>
            </a:r>
          </a:p>
        </p:txBody>
      </p:sp>
      <p:pic>
        <p:nvPicPr>
          <p:cNvPr id="31" name="Picture 30">
            <a:extLst>
              <a:ext uri="{FF2B5EF4-FFF2-40B4-BE49-F238E27FC236}">
                <a16:creationId xmlns:a16="http://schemas.microsoft.com/office/drawing/2014/main" id="{8D8F6976-DE67-6743-A7F5-B3B774E80B7F}"/>
              </a:ext>
            </a:extLst>
          </p:cNvPr>
          <p:cNvPicPr>
            <a:picLocks noChangeAspect="1"/>
          </p:cNvPicPr>
          <p:nvPr/>
        </p:nvPicPr>
        <p:blipFill>
          <a:blip r:embed="rId2"/>
          <a:stretch>
            <a:fillRect/>
          </a:stretch>
        </p:blipFill>
        <p:spPr>
          <a:xfrm>
            <a:off x="6314614" y="783886"/>
            <a:ext cx="5616976" cy="5533885"/>
          </a:xfrm>
          <a:prstGeom prst="rect">
            <a:avLst/>
          </a:prstGeom>
        </p:spPr>
      </p:pic>
      <p:pic>
        <p:nvPicPr>
          <p:cNvPr id="33" name="Picture 32">
            <a:extLst>
              <a:ext uri="{FF2B5EF4-FFF2-40B4-BE49-F238E27FC236}">
                <a16:creationId xmlns:a16="http://schemas.microsoft.com/office/drawing/2014/main" id="{D39CE628-1DD7-AE4D-A96C-FD874B90B18A}"/>
              </a:ext>
            </a:extLst>
          </p:cNvPr>
          <p:cNvPicPr>
            <a:picLocks noChangeAspect="1"/>
          </p:cNvPicPr>
          <p:nvPr/>
        </p:nvPicPr>
        <p:blipFill>
          <a:blip r:embed="rId3"/>
          <a:stretch>
            <a:fillRect/>
          </a:stretch>
        </p:blipFill>
        <p:spPr>
          <a:xfrm>
            <a:off x="512349" y="783886"/>
            <a:ext cx="5032299" cy="5533885"/>
          </a:xfrm>
          <a:prstGeom prst="rect">
            <a:avLst/>
          </a:prstGeom>
        </p:spPr>
      </p:pic>
      <p:sp>
        <p:nvSpPr>
          <p:cNvPr id="34" name="Rectangle 33">
            <a:extLst>
              <a:ext uri="{FF2B5EF4-FFF2-40B4-BE49-F238E27FC236}">
                <a16:creationId xmlns:a16="http://schemas.microsoft.com/office/drawing/2014/main" id="{7420B224-ECC4-0547-A859-B799C1E2A04D}"/>
              </a:ext>
            </a:extLst>
          </p:cNvPr>
          <p:cNvSpPr/>
          <p:nvPr/>
        </p:nvSpPr>
        <p:spPr>
          <a:xfrm>
            <a:off x="3838074" y="2484408"/>
            <a:ext cx="1372281" cy="362309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CCB2B02-4F1D-0A41-A4BB-055ED648853C}"/>
              </a:ext>
            </a:extLst>
          </p:cNvPr>
          <p:cNvSpPr/>
          <p:nvPr/>
        </p:nvSpPr>
        <p:spPr>
          <a:xfrm>
            <a:off x="9974179" y="1491916"/>
            <a:ext cx="1419726" cy="291164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903D05B-A67F-5842-A113-43FBC442A8D6}"/>
              </a:ext>
            </a:extLst>
          </p:cNvPr>
          <p:cNvSpPr/>
          <p:nvPr/>
        </p:nvSpPr>
        <p:spPr>
          <a:xfrm>
            <a:off x="7651531" y="1696453"/>
            <a:ext cx="1710658" cy="32485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5F4E1157-5DEB-D047-977A-F2E6E2DD8A48}"/>
              </a:ext>
            </a:extLst>
          </p:cNvPr>
          <p:cNvPicPr>
            <a:picLocks noChangeAspect="1"/>
          </p:cNvPicPr>
          <p:nvPr/>
        </p:nvPicPr>
        <p:blipFill>
          <a:blip r:embed="rId4"/>
          <a:stretch>
            <a:fillRect/>
          </a:stretch>
        </p:blipFill>
        <p:spPr>
          <a:xfrm>
            <a:off x="1188701" y="246946"/>
            <a:ext cx="446298" cy="446298"/>
          </a:xfrm>
          <a:prstGeom prst="rect">
            <a:avLst/>
          </a:prstGeom>
        </p:spPr>
      </p:pic>
      <p:pic>
        <p:nvPicPr>
          <p:cNvPr id="44" name="Picture 43">
            <a:extLst>
              <a:ext uri="{FF2B5EF4-FFF2-40B4-BE49-F238E27FC236}">
                <a16:creationId xmlns:a16="http://schemas.microsoft.com/office/drawing/2014/main" id="{FAF7CA46-058D-5142-9F67-4AD0F7252B9A}"/>
              </a:ext>
            </a:extLst>
          </p:cNvPr>
          <p:cNvPicPr>
            <a:picLocks noChangeAspect="1"/>
          </p:cNvPicPr>
          <p:nvPr/>
        </p:nvPicPr>
        <p:blipFill>
          <a:blip r:embed="rId4"/>
          <a:stretch>
            <a:fillRect/>
          </a:stretch>
        </p:blipFill>
        <p:spPr>
          <a:xfrm>
            <a:off x="7428382" y="260667"/>
            <a:ext cx="450534" cy="450534"/>
          </a:xfrm>
          <a:prstGeom prst="rect">
            <a:avLst/>
          </a:prstGeom>
        </p:spPr>
      </p:pic>
    </p:spTree>
    <p:extLst>
      <p:ext uri="{BB962C8B-B14F-4D97-AF65-F5344CB8AC3E}">
        <p14:creationId xmlns:p14="http://schemas.microsoft.com/office/powerpoint/2010/main" val="2984639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73E7-20C6-D64E-AC81-9DB7D2D3FC4B}"/>
              </a:ext>
            </a:extLst>
          </p:cNvPr>
          <p:cNvSpPr>
            <a:spLocks noGrp="1"/>
          </p:cNvSpPr>
          <p:nvPr>
            <p:ph type="title"/>
          </p:nvPr>
        </p:nvSpPr>
        <p:spPr>
          <a:xfrm>
            <a:off x="1490598" y="1237398"/>
            <a:ext cx="9331890" cy="670748"/>
          </a:xfrm>
        </p:spPr>
        <p:txBody>
          <a:bodyPr>
            <a:noAutofit/>
          </a:bodyPr>
          <a:lstStyle/>
          <a:p>
            <a:r>
              <a:rPr lang="en-US" sz="3200" i="1" dirty="0">
                <a:solidFill>
                  <a:srgbClr val="0070C0"/>
                </a:solidFill>
                <a:latin typeface="Helvetica" pitchFamily="2" charset="0"/>
              </a:rPr>
              <a:t>Houston Responds Post’s about Your Coalition</a:t>
            </a:r>
            <a:br>
              <a:rPr lang="en-US" sz="3200" dirty="0">
                <a:solidFill>
                  <a:srgbClr val="0070C0"/>
                </a:solidFill>
              </a:rPr>
            </a:br>
            <a:br>
              <a:rPr lang="en-US" sz="3200" dirty="0"/>
            </a:br>
            <a:endParaRPr lang="en-US" sz="3200" dirty="0"/>
          </a:p>
        </p:txBody>
      </p:sp>
      <p:sp>
        <p:nvSpPr>
          <p:cNvPr id="3" name="Content Placeholder 2">
            <a:extLst>
              <a:ext uri="{FF2B5EF4-FFF2-40B4-BE49-F238E27FC236}">
                <a16:creationId xmlns:a16="http://schemas.microsoft.com/office/drawing/2014/main" id="{8205C1FD-EE1A-5540-B315-2718325942F8}"/>
              </a:ext>
            </a:extLst>
          </p:cNvPr>
          <p:cNvSpPr>
            <a:spLocks noGrp="1"/>
          </p:cNvSpPr>
          <p:nvPr>
            <p:ph idx="1"/>
          </p:nvPr>
        </p:nvSpPr>
        <p:spPr>
          <a:xfrm>
            <a:off x="838200" y="1572772"/>
            <a:ext cx="10515600" cy="4351338"/>
          </a:xfrm>
        </p:spPr>
        <p:txBody>
          <a:bodyPr>
            <a:normAutofit fontScale="85000" lnSpcReduction="20000"/>
          </a:bodyPr>
          <a:lstStyle/>
          <a:p>
            <a:pPr marL="0" indent="0">
              <a:buNone/>
            </a:pPr>
            <a:r>
              <a:rPr lang="en-US" b="1" dirty="0"/>
              <a:t>What information do I need to send with the photos for social media posts?</a:t>
            </a:r>
            <a:br>
              <a:rPr lang="en-US" dirty="0"/>
            </a:br>
            <a:r>
              <a:rPr lang="en-US" i="1" dirty="0"/>
              <a:t>These require less information, 1+ photos</a:t>
            </a:r>
            <a:endParaRPr lang="en-US" dirty="0"/>
          </a:p>
          <a:p>
            <a:pPr lvl="0"/>
            <a:r>
              <a:rPr lang="en-US" dirty="0"/>
              <a:t>What is going on in the photo?</a:t>
            </a:r>
          </a:p>
          <a:p>
            <a:pPr lvl="0"/>
            <a:r>
              <a:rPr lang="en-US" dirty="0"/>
              <a:t>Date and location this photo was taken?</a:t>
            </a:r>
          </a:p>
          <a:p>
            <a:pPr lvl="0"/>
            <a:r>
              <a:rPr lang="en-US" dirty="0"/>
              <a:t>What storm has caused the damage?</a:t>
            </a:r>
          </a:p>
          <a:p>
            <a:pPr lvl="0"/>
            <a:r>
              <a:rPr lang="en-US" dirty="0"/>
              <a:t>Who all is helping in this photo? Volunteers, Coalitions, Houston Responds staff members, etc.</a:t>
            </a:r>
          </a:p>
          <a:p>
            <a:pPr lvl="0"/>
            <a:r>
              <a:rPr lang="en-US" dirty="0"/>
              <a:t>Why is it significant? Ex: the work is helping to expedite a family’s recovery and help get them back into their home before the holidays</a:t>
            </a:r>
          </a:p>
          <a:p>
            <a:r>
              <a:rPr lang="en-US" dirty="0"/>
              <a:t>What is the call to action? Ex: state “Get your church involved for those still recovering throughout the city by clicking here”, “tag a friend that you know has been doing recovery in our city”, etc.</a:t>
            </a:r>
            <a:r>
              <a:rPr lang="en-US" dirty="0">
                <a:effectLst/>
              </a:rPr>
              <a:t> </a:t>
            </a:r>
            <a:endParaRPr lang="en-US" dirty="0">
              <a:latin typeface="Helvetica" pitchFamily="2" charset="0"/>
            </a:endParaRPr>
          </a:p>
          <a:p>
            <a:pPr marL="0" indent="0">
              <a:buNone/>
            </a:pPr>
            <a:endParaRPr lang="en-US" dirty="0"/>
          </a:p>
        </p:txBody>
      </p:sp>
    </p:spTree>
    <p:extLst>
      <p:ext uri="{BB962C8B-B14F-4D97-AF65-F5344CB8AC3E}">
        <p14:creationId xmlns:p14="http://schemas.microsoft.com/office/powerpoint/2010/main" val="400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70A09E-B66D-6445-BF01-9F11A8CEE37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225935" y="1246909"/>
            <a:ext cx="5996247" cy="4584901"/>
          </a:xfrm>
          <a:prstGeom prst="rect">
            <a:avLst/>
          </a:prstGeom>
        </p:spPr>
      </p:pic>
      <p:sp>
        <p:nvSpPr>
          <p:cNvPr id="5" name="TextBox 4">
            <a:extLst>
              <a:ext uri="{FF2B5EF4-FFF2-40B4-BE49-F238E27FC236}">
                <a16:creationId xmlns:a16="http://schemas.microsoft.com/office/drawing/2014/main" id="{902DB767-5BDC-EB46-9C78-8553D1542AFC}"/>
              </a:ext>
            </a:extLst>
          </p:cNvPr>
          <p:cNvSpPr txBox="1"/>
          <p:nvPr/>
        </p:nvSpPr>
        <p:spPr>
          <a:xfrm>
            <a:off x="969818" y="2153471"/>
            <a:ext cx="3685309" cy="3323987"/>
          </a:xfrm>
          <a:prstGeom prst="rect">
            <a:avLst/>
          </a:prstGeom>
          <a:noFill/>
        </p:spPr>
        <p:txBody>
          <a:bodyPr wrap="square" rtlCol="0">
            <a:spAutoFit/>
          </a:bodyPr>
          <a:lstStyle/>
          <a:p>
            <a:r>
              <a:rPr lang="en-US" sz="2400" dirty="0">
                <a:latin typeface="Helvetica" pitchFamily="2" charset="0"/>
              </a:rPr>
              <a:t>We will be stating which coalition we are posting, as well as tagging you in the post. Please feel free to repost anything that we post about your coalition to your social media pages </a:t>
            </a:r>
            <a:r>
              <a:rPr lang="en-US" sz="2400" dirty="0">
                <a:latin typeface="Helvetica" pitchFamily="2" charset="0"/>
                <a:sym typeface="Wingdings" pitchFamily="2" charset="2"/>
              </a:rPr>
              <a:t></a:t>
            </a:r>
            <a:endParaRPr lang="en-US" sz="2400" dirty="0">
              <a:latin typeface="Helvetica" pitchFamily="2" charset="0"/>
            </a:endParaRPr>
          </a:p>
          <a:p>
            <a:endParaRPr lang="en-US" dirty="0"/>
          </a:p>
        </p:txBody>
      </p:sp>
      <p:sp>
        <p:nvSpPr>
          <p:cNvPr id="6" name="Rectangle 5">
            <a:extLst>
              <a:ext uri="{FF2B5EF4-FFF2-40B4-BE49-F238E27FC236}">
                <a16:creationId xmlns:a16="http://schemas.microsoft.com/office/drawing/2014/main" id="{6C4BFB79-0777-E04D-BDE7-156DD1703189}"/>
              </a:ext>
            </a:extLst>
          </p:cNvPr>
          <p:cNvSpPr/>
          <p:nvPr/>
        </p:nvSpPr>
        <p:spPr>
          <a:xfrm>
            <a:off x="9094124" y="1729047"/>
            <a:ext cx="914400" cy="166255"/>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8A9E0D2-6238-D542-A73C-0A63A84AA6D3}"/>
              </a:ext>
            </a:extLst>
          </p:cNvPr>
          <p:cNvSpPr/>
          <p:nvPr/>
        </p:nvSpPr>
        <p:spPr>
          <a:xfrm>
            <a:off x="9094124" y="2153471"/>
            <a:ext cx="764771" cy="140842"/>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49FEBFD-B7CF-B140-9040-D2A687FA1A30}"/>
              </a:ext>
            </a:extLst>
          </p:cNvPr>
          <p:cNvSpPr txBox="1"/>
          <p:nvPr/>
        </p:nvSpPr>
        <p:spPr>
          <a:xfrm>
            <a:off x="1612670" y="441415"/>
            <a:ext cx="9609512" cy="584775"/>
          </a:xfrm>
          <a:prstGeom prst="rect">
            <a:avLst/>
          </a:prstGeom>
          <a:noFill/>
        </p:spPr>
        <p:txBody>
          <a:bodyPr wrap="square" rtlCol="0">
            <a:spAutoFit/>
          </a:bodyPr>
          <a:lstStyle/>
          <a:p>
            <a:r>
              <a:rPr lang="en-US" sz="3200" i="1" dirty="0">
                <a:solidFill>
                  <a:srgbClr val="0070C0"/>
                </a:solidFill>
                <a:latin typeface="Helvetica" pitchFamily="2" charset="0"/>
              </a:rPr>
              <a:t>Example: Houston Responds Social Media</a:t>
            </a:r>
            <a:endParaRPr lang="en-US" sz="3200" dirty="0"/>
          </a:p>
        </p:txBody>
      </p:sp>
    </p:spTree>
    <p:extLst>
      <p:ext uri="{BB962C8B-B14F-4D97-AF65-F5344CB8AC3E}">
        <p14:creationId xmlns:p14="http://schemas.microsoft.com/office/powerpoint/2010/main" val="1295085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73E7-20C6-D64E-AC81-9DB7D2D3FC4B}"/>
              </a:ext>
            </a:extLst>
          </p:cNvPr>
          <p:cNvSpPr>
            <a:spLocks noGrp="1"/>
          </p:cNvSpPr>
          <p:nvPr>
            <p:ph type="title"/>
          </p:nvPr>
        </p:nvSpPr>
        <p:spPr>
          <a:xfrm>
            <a:off x="1429443" y="574859"/>
            <a:ext cx="9593580" cy="670748"/>
          </a:xfrm>
        </p:spPr>
        <p:txBody>
          <a:bodyPr>
            <a:noAutofit/>
          </a:bodyPr>
          <a:lstStyle/>
          <a:p>
            <a:r>
              <a:rPr lang="en-US" sz="3200" i="1" dirty="0">
                <a:solidFill>
                  <a:srgbClr val="0070C0"/>
                </a:solidFill>
                <a:latin typeface="Helvetica" pitchFamily="2" charset="0"/>
              </a:rPr>
              <a:t>Houston Responds Family Stories for Your Coalition</a:t>
            </a:r>
            <a:br>
              <a:rPr lang="en-US" sz="3200" dirty="0"/>
            </a:br>
            <a:endParaRPr lang="en-US" sz="3200" dirty="0"/>
          </a:p>
        </p:txBody>
      </p:sp>
      <p:sp>
        <p:nvSpPr>
          <p:cNvPr id="3" name="Content Placeholder 2">
            <a:extLst>
              <a:ext uri="{FF2B5EF4-FFF2-40B4-BE49-F238E27FC236}">
                <a16:creationId xmlns:a16="http://schemas.microsoft.com/office/drawing/2014/main" id="{8205C1FD-EE1A-5540-B315-2718325942F8}"/>
              </a:ext>
            </a:extLst>
          </p:cNvPr>
          <p:cNvSpPr>
            <a:spLocks noGrp="1"/>
          </p:cNvSpPr>
          <p:nvPr>
            <p:ph idx="1"/>
          </p:nvPr>
        </p:nvSpPr>
        <p:spPr>
          <a:xfrm>
            <a:off x="714895" y="1064029"/>
            <a:ext cx="11022676" cy="5386647"/>
          </a:xfrm>
        </p:spPr>
        <p:txBody>
          <a:bodyPr>
            <a:normAutofit fontScale="92500" lnSpcReduction="10000"/>
          </a:bodyPr>
          <a:lstStyle/>
          <a:p>
            <a:pPr marL="0" indent="0" algn="ctr">
              <a:buNone/>
            </a:pPr>
            <a:r>
              <a:rPr lang="en-US" sz="2200" dirty="0">
                <a:solidFill>
                  <a:schemeClr val="tx1">
                    <a:lumMod val="50000"/>
                    <a:lumOff val="50000"/>
                  </a:schemeClr>
                </a:solidFill>
                <a:latin typeface="Helvetica" pitchFamily="2" charset="0"/>
              </a:rPr>
              <a:t>We are going to start writing more detailed blog posts covering family’s stories to later share on social media, E-News, and churches interested in joining a coalition. </a:t>
            </a:r>
          </a:p>
          <a:p>
            <a:pPr marL="0" indent="0" algn="ctr">
              <a:buNone/>
            </a:pPr>
            <a:r>
              <a:rPr lang="en-US" sz="2100" i="1" dirty="0">
                <a:latin typeface="Helvetica" pitchFamily="2" charset="0"/>
              </a:rPr>
              <a:t>This requires more detailed information and ideally several photographs:</a:t>
            </a:r>
            <a:br>
              <a:rPr lang="en-US" sz="2100" i="1" dirty="0">
                <a:latin typeface="Helvetica" pitchFamily="2" charset="0"/>
              </a:rPr>
            </a:br>
            <a:endParaRPr lang="en-US" sz="2100" i="1" dirty="0">
              <a:latin typeface="Helvetica" pitchFamily="2" charset="0"/>
            </a:endParaRPr>
          </a:p>
          <a:p>
            <a:r>
              <a:rPr lang="en-US" sz="2100" dirty="0">
                <a:latin typeface="Helvetica" pitchFamily="2" charset="0"/>
              </a:rPr>
              <a:t>Name of family (if allowed to post)	</a:t>
            </a:r>
          </a:p>
          <a:p>
            <a:r>
              <a:rPr lang="en-US" sz="2100" dirty="0">
                <a:latin typeface="Helvetica" pitchFamily="2" charset="0"/>
              </a:rPr>
              <a:t>Any personal information about the family (line of work, kids, anything that will give more of a connection to the family)</a:t>
            </a:r>
            <a:br>
              <a:rPr lang="en-US" sz="2100" dirty="0">
                <a:latin typeface="Helvetica" pitchFamily="2" charset="0"/>
              </a:rPr>
            </a:br>
            <a:r>
              <a:rPr lang="en-US" sz="2100" dirty="0">
                <a:latin typeface="Helvetica" pitchFamily="2" charset="0"/>
              </a:rPr>
              <a:t>	- Name of storm that displaced them and/or caused damage</a:t>
            </a:r>
            <a:br>
              <a:rPr lang="en-US" sz="2100" dirty="0">
                <a:latin typeface="Helvetica" pitchFamily="2" charset="0"/>
              </a:rPr>
            </a:br>
            <a:r>
              <a:rPr lang="en-US" sz="2100" dirty="0">
                <a:latin typeface="Helvetica" pitchFamily="2" charset="0"/>
              </a:rPr>
              <a:t>	- What is the damage?</a:t>
            </a:r>
            <a:br>
              <a:rPr lang="en-US" sz="2100" dirty="0">
                <a:latin typeface="Helvetica" pitchFamily="2" charset="0"/>
              </a:rPr>
            </a:br>
            <a:r>
              <a:rPr lang="en-US" sz="2100" dirty="0">
                <a:latin typeface="Helvetica" pitchFamily="2" charset="0"/>
              </a:rPr>
              <a:t>	- If Harvey, why is it taking so long for the family to recover?</a:t>
            </a:r>
          </a:p>
          <a:p>
            <a:r>
              <a:rPr lang="en-US" sz="2100" dirty="0">
                <a:latin typeface="Helvetica" pitchFamily="2" charset="0"/>
              </a:rPr>
              <a:t>What are some of the challenges they have faced while being displaced or having a damaged home?</a:t>
            </a:r>
          </a:p>
          <a:p>
            <a:r>
              <a:rPr lang="en-US" sz="2100" dirty="0">
                <a:latin typeface="Helvetica" pitchFamily="2" charset="0"/>
              </a:rPr>
              <a:t>Things they miss the most or things they are looking forward to change once they are back in their home?</a:t>
            </a:r>
          </a:p>
          <a:p>
            <a:r>
              <a:rPr lang="en-US" sz="2100" dirty="0">
                <a:latin typeface="Helvetica" pitchFamily="2" charset="0"/>
              </a:rPr>
              <a:t> What area of town is the home in?</a:t>
            </a:r>
            <a:br>
              <a:rPr lang="en-US" sz="2100" dirty="0">
                <a:latin typeface="Helvetica" pitchFamily="2" charset="0"/>
              </a:rPr>
            </a:br>
            <a:r>
              <a:rPr lang="en-US" sz="2100" dirty="0">
                <a:latin typeface="Helvetica" pitchFamily="2" charset="0"/>
              </a:rPr>
              <a:t>	- Who all worked on the site the day of the photos?</a:t>
            </a:r>
            <a:br>
              <a:rPr lang="en-US" sz="2100" dirty="0">
                <a:latin typeface="Helvetica" pitchFamily="2" charset="0"/>
              </a:rPr>
            </a:br>
            <a:r>
              <a:rPr lang="en-US" sz="2100" dirty="0">
                <a:latin typeface="Helvetica" pitchFamily="2" charset="0"/>
              </a:rPr>
              <a:t>	- How many hours were you on site?</a:t>
            </a:r>
          </a:p>
          <a:p>
            <a:r>
              <a:rPr lang="en-US" sz="2100" dirty="0">
                <a:latin typeface="Helvetica" pitchFamily="2" charset="0"/>
              </a:rPr>
              <a:t> Any other information you think would be helpful in creating a story behind the pictures.</a:t>
            </a:r>
          </a:p>
          <a:p>
            <a:pPr marL="0" indent="0">
              <a:buNone/>
            </a:pPr>
            <a:endParaRPr lang="en-US" dirty="0"/>
          </a:p>
        </p:txBody>
      </p:sp>
    </p:spTree>
    <p:extLst>
      <p:ext uri="{BB962C8B-B14F-4D97-AF65-F5344CB8AC3E}">
        <p14:creationId xmlns:p14="http://schemas.microsoft.com/office/powerpoint/2010/main" val="3988985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C588-A97E-2148-A73D-192A3DB2EC73}"/>
              </a:ext>
            </a:extLst>
          </p:cNvPr>
          <p:cNvSpPr>
            <a:spLocks noGrp="1"/>
          </p:cNvSpPr>
          <p:nvPr>
            <p:ph type="title"/>
          </p:nvPr>
        </p:nvSpPr>
        <p:spPr>
          <a:xfrm>
            <a:off x="838200" y="681037"/>
            <a:ext cx="10515600" cy="1325563"/>
          </a:xfrm>
        </p:spPr>
        <p:txBody>
          <a:bodyPr>
            <a:normAutofit/>
          </a:bodyPr>
          <a:lstStyle/>
          <a:p>
            <a:r>
              <a:rPr lang="en-US" sz="2800" i="1" dirty="0">
                <a:solidFill>
                  <a:srgbClr val="0070C0"/>
                </a:solidFill>
                <a:latin typeface="Helvetica" pitchFamily="2" charset="0"/>
              </a:rPr>
              <a:t>A few key Facebook terms:</a:t>
            </a:r>
            <a:br>
              <a:rPr lang="en-US" sz="2800" dirty="0">
                <a:solidFill>
                  <a:srgbClr val="0070C0"/>
                </a:solidFill>
                <a:latin typeface="Helvetica" pitchFamily="2" charset="0"/>
              </a:rPr>
            </a:br>
            <a:endParaRPr lang="en-US" sz="2800" dirty="0">
              <a:solidFill>
                <a:srgbClr val="0070C0"/>
              </a:solidFill>
            </a:endParaRPr>
          </a:p>
        </p:txBody>
      </p:sp>
      <p:sp>
        <p:nvSpPr>
          <p:cNvPr id="3" name="Content Placeholder 2">
            <a:extLst>
              <a:ext uri="{FF2B5EF4-FFF2-40B4-BE49-F238E27FC236}">
                <a16:creationId xmlns:a16="http://schemas.microsoft.com/office/drawing/2014/main" id="{674F3B9A-F48A-B041-B943-891462C7DDA7}"/>
              </a:ext>
            </a:extLst>
          </p:cNvPr>
          <p:cNvSpPr>
            <a:spLocks noGrp="1"/>
          </p:cNvSpPr>
          <p:nvPr>
            <p:ph idx="1"/>
          </p:nvPr>
        </p:nvSpPr>
        <p:spPr/>
        <p:txBody>
          <a:bodyPr>
            <a:normAutofit fontScale="92500" lnSpcReduction="20000"/>
          </a:bodyPr>
          <a:lstStyle/>
          <a:p>
            <a:r>
              <a:rPr lang="en-US" b="1" dirty="0">
                <a:latin typeface="Helvetica" pitchFamily="2" charset="0"/>
              </a:rPr>
              <a:t>Fan - </a:t>
            </a:r>
            <a:r>
              <a:rPr lang="en-US" dirty="0">
                <a:latin typeface="Helvetica" pitchFamily="2" charset="0"/>
              </a:rPr>
              <a:t>A user who likes your Facebook Page</a:t>
            </a:r>
          </a:p>
          <a:p>
            <a:endParaRPr lang="en-US" dirty="0">
              <a:latin typeface="Helvetica" pitchFamily="2" charset="0"/>
            </a:endParaRPr>
          </a:p>
          <a:p>
            <a:r>
              <a:rPr lang="en-US" b="1" dirty="0">
                <a:latin typeface="Helvetica" pitchFamily="2" charset="0"/>
              </a:rPr>
              <a:t>Follower</a:t>
            </a:r>
            <a:r>
              <a:rPr lang="en-US" dirty="0">
                <a:latin typeface="Helvetica" pitchFamily="2" charset="0"/>
              </a:rPr>
              <a:t> – A user who is receiving information posted to your page but has not endorsed it.</a:t>
            </a:r>
          </a:p>
          <a:p>
            <a:endParaRPr lang="en-US" dirty="0">
              <a:latin typeface="Helvetica" pitchFamily="2" charset="0"/>
            </a:endParaRPr>
          </a:p>
          <a:p>
            <a:r>
              <a:rPr lang="en-US" b="1" dirty="0">
                <a:latin typeface="Helvetica" pitchFamily="2" charset="0"/>
              </a:rPr>
              <a:t>Facebook Live - </a:t>
            </a:r>
            <a:r>
              <a:rPr lang="en-US" dirty="0">
                <a:latin typeface="Helvetica" pitchFamily="2" charset="0"/>
              </a:rPr>
              <a:t>A Facebook feature that allows you to stream live video to your family, friends, and followers. You can get live reaction during your broadcast and interact with viewers in real-time.</a:t>
            </a:r>
            <a:br>
              <a:rPr lang="en-US" dirty="0">
                <a:latin typeface="Helvetica" pitchFamily="2" charset="0"/>
              </a:rPr>
            </a:br>
            <a:r>
              <a:rPr lang="en-US" b="1" dirty="0">
                <a:latin typeface="Helvetica" pitchFamily="2" charset="0"/>
              </a:rPr>
              <a:t> </a:t>
            </a:r>
            <a:endParaRPr lang="en-US" dirty="0">
              <a:latin typeface="Helvetica" pitchFamily="2" charset="0"/>
            </a:endParaRPr>
          </a:p>
          <a:p>
            <a:r>
              <a:rPr lang="en-US" b="1" dirty="0">
                <a:latin typeface="Helvetica" pitchFamily="2" charset="0"/>
              </a:rPr>
              <a:t>Reactions</a:t>
            </a:r>
            <a:r>
              <a:rPr lang="en-US" dirty="0">
                <a:latin typeface="Helvetica" pitchFamily="2" charset="0"/>
              </a:rPr>
              <a:t> - Ways Facebook users can react to posts beyond a simple “like.” Introduced in February 2015, current reactions include: “love,” “</a:t>
            </a:r>
            <a:r>
              <a:rPr lang="en-US" dirty="0" err="1">
                <a:latin typeface="Helvetica" pitchFamily="2" charset="0"/>
              </a:rPr>
              <a:t>haha</a:t>
            </a:r>
            <a:r>
              <a:rPr lang="en-US" dirty="0">
                <a:latin typeface="Helvetica" pitchFamily="2" charset="0"/>
              </a:rPr>
              <a:t>,” “wow,” “sad,” and “angry.” (We’re campaigning for an “</a:t>
            </a:r>
            <a:r>
              <a:rPr lang="en-US" dirty="0" err="1">
                <a:latin typeface="Helvetica" pitchFamily="2" charset="0"/>
              </a:rPr>
              <a:t>ewww</a:t>
            </a:r>
            <a:r>
              <a:rPr lang="en-US" dirty="0">
                <a:latin typeface="Helvetica" pitchFamily="2" charset="0"/>
              </a:rPr>
              <a:t>” reaction, as well as an “eye roll.”)</a:t>
            </a:r>
          </a:p>
          <a:p>
            <a:pPr marL="0" indent="0">
              <a:buNone/>
            </a:pPr>
            <a:endParaRPr lang="en-US" dirty="0"/>
          </a:p>
        </p:txBody>
      </p:sp>
    </p:spTree>
    <p:extLst>
      <p:ext uri="{BB962C8B-B14F-4D97-AF65-F5344CB8AC3E}">
        <p14:creationId xmlns:p14="http://schemas.microsoft.com/office/powerpoint/2010/main" val="1480068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C588-A97E-2148-A73D-192A3DB2EC73}"/>
              </a:ext>
            </a:extLst>
          </p:cNvPr>
          <p:cNvSpPr>
            <a:spLocks noGrp="1"/>
          </p:cNvSpPr>
          <p:nvPr>
            <p:ph type="title"/>
          </p:nvPr>
        </p:nvSpPr>
        <p:spPr>
          <a:xfrm>
            <a:off x="838200" y="681037"/>
            <a:ext cx="10515600" cy="1325563"/>
          </a:xfrm>
        </p:spPr>
        <p:txBody>
          <a:bodyPr>
            <a:normAutofit/>
          </a:bodyPr>
          <a:lstStyle/>
          <a:p>
            <a:r>
              <a:rPr lang="en-US" sz="2800" i="1" dirty="0">
                <a:solidFill>
                  <a:srgbClr val="0070C0"/>
                </a:solidFill>
                <a:latin typeface="Helvetica" pitchFamily="2" charset="0"/>
              </a:rPr>
              <a:t>You can use Facebook Pages for:</a:t>
            </a:r>
            <a:br>
              <a:rPr lang="en-US" sz="2800" dirty="0">
                <a:solidFill>
                  <a:srgbClr val="0070C0"/>
                </a:solidFill>
                <a:latin typeface="Helvetica" pitchFamily="2" charset="0"/>
              </a:rPr>
            </a:br>
            <a:endParaRPr lang="en-US" sz="2800" dirty="0">
              <a:solidFill>
                <a:srgbClr val="0070C0"/>
              </a:solidFill>
            </a:endParaRPr>
          </a:p>
        </p:txBody>
      </p:sp>
      <p:sp>
        <p:nvSpPr>
          <p:cNvPr id="3" name="Content Placeholder 2">
            <a:extLst>
              <a:ext uri="{FF2B5EF4-FFF2-40B4-BE49-F238E27FC236}">
                <a16:creationId xmlns:a16="http://schemas.microsoft.com/office/drawing/2014/main" id="{674F3B9A-F48A-B041-B943-891462C7DDA7}"/>
              </a:ext>
            </a:extLst>
          </p:cNvPr>
          <p:cNvSpPr>
            <a:spLocks noGrp="1"/>
          </p:cNvSpPr>
          <p:nvPr>
            <p:ph idx="1"/>
          </p:nvPr>
        </p:nvSpPr>
        <p:spPr/>
        <p:txBody>
          <a:bodyPr/>
          <a:lstStyle/>
          <a:p>
            <a:pPr lvl="0"/>
            <a:r>
              <a:rPr lang="en-US" dirty="0">
                <a:latin typeface="Helvetica" pitchFamily="2" charset="0"/>
              </a:rPr>
              <a:t>Posting photo and videos</a:t>
            </a:r>
          </a:p>
          <a:p>
            <a:pPr lvl="0"/>
            <a:r>
              <a:rPr lang="en-US" dirty="0">
                <a:latin typeface="Helvetica" pitchFamily="2" charset="0"/>
              </a:rPr>
              <a:t>Building followers</a:t>
            </a:r>
          </a:p>
          <a:p>
            <a:pPr lvl="0"/>
            <a:r>
              <a:rPr lang="en-US" dirty="0">
                <a:latin typeface="Helvetica" pitchFamily="2" charset="0"/>
              </a:rPr>
              <a:t>Inform the public about projects you are working on or any upcoming volunteer events you have coming up</a:t>
            </a:r>
          </a:p>
          <a:p>
            <a:pPr lvl="0"/>
            <a:r>
              <a:rPr lang="en-US" dirty="0">
                <a:latin typeface="Helvetica" pitchFamily="2" charset="0"/>
              </a:rPr>
              <a:t>Engage with the audience. The more you engage, the more people will know about you!</a:t>
            </a:r>
          </a:p>
          <a:p>
            <a:pPr lvl="0"/>
            <a:r>
              <a:rPr lang="en-US" dirty="0">
                <a:latin typeface="Helvetica" pitchFamily="2" charset="0"/>
              </a:rPr>
              <a:t>Creating paid ads to get the word out in the community</a:t>
            </a:r>
          </a:p>
          <a:p>
            <a:pPr lvl="0"/>
            <a:r>
              <a:rPr lang="en-US" dirty="0">
                <a:latin typeface="Helvetica" pitchFamily="2" charset="0"/>
              </a:rPr>
              <a:t>Pay to promote posts</a:t>
            </a:r>
          </a:p>
          <a:p>
            <a:endParaRPr lang="en-US" dirty="0"/>
          </a:p>
        </p:txBody>
      </p:sp>
    </p:spTree>
    <p:extLst>
      <p:ext uri="{BB962C8B-B14F-4D97-AF65-F5344CB8AC3E}">
        <p14:creationId xmlns:p14="http://schemas.microsoft.com/office/powerpoint/2010/main" val="999139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B7E29-9D2B-0A42-86D9-88DA1FFDB14A}"/>
              </a:ext>
            </a:extLst>
          </p:cNvPr>
          <p:cNvSpPr>
            <a:spLocks noGrp="1"/>
          </p:cNvSpPr>
          <p:nvPr>
            <p:ph type="title"/>
          </p:nvPr>
        </p:nvSpPr>
        <p:spPr>
          <a:xfrm>
            <a:off x="897620" y="232804"/>
            <a:ext cx="10515600" cy="1325563"/>
          </a:xfrm>
        </p:spPr>
        <p:txBody>
          <a:bodyPr>
            <a:normAutofit/>
          </a:bodyPr>
          <a:lstStyle/>
          <a:p>
            <a:r>
              <a:rPr lang="en-US" sz="2800" i="1" dirty="0">
                <a:solidFill>
                  <a:srgbClr val="0070C0"/>
                </a:solidFill>
                <a:latin typeface="Helvetica" pitchFamily="2" charset="0"/>
              </a:rPr>
              <a:t>Best Practices for Facebook Page: Tagging</a:t>
            </a:r>
            <a:br>
              <a:rPr lang="en-US" sz="2800" dirty="0">
                <a:solidFill>
                  <a:srgbClr val="0070C0"/>
                </a:solidFill>
              </a:rPr>
            </a:br>
            <a:endParaRPr lang="en-US" sz="2800" dirty="0">
              <a:solidFill>
                <a:srgbClr val="0070C0"/>
              </a:solidFill>
            </a:endParaRPr>
          </a:p>
        </p:txBody>
      </p:sp>
      <p:sp>
        <p:nvSpPr>
          <p:cNvPr id="3" name="Content Placeholder 2">
            <a:extLst>
              <a:ext uri="{FF2B5EF4-FFF2-40B4-BE49-F238E27FC236}">
                <a16:creationId xmlns:a16="http://schemas.microsoft.com/office/drawing/2014/main" id="{41E02E8B-1841-274A-BE13-1EAF94862935}"/>
              </a:ext>
            </a:extLst>
          </p:cNvPr>
          <p:cNvSpPr>
            <a:spLocks noGrp="1"/>
          </p:cNvSpPr>
          <p:nvPr>
            <p:ph idx="1"/>
          </p:nvPr>
        </p:nvSpPr>
        <p:spPr>
          <a:xfrm>
            <a:off x="648152" y="1253330"/>
            <a:ext cx="6139111" cy="5212783"/>
          </a:xfrm>
        </p:spPr>
        <p:txBody>
          <a:bodyPr>
            <a:normAutofit lnSpcReduction="10000"/>
          </a:bodyPr>
          <a:lstStyle/>
          <a:p>
            <a:pPr marL="0" lvl="0" indent="0">
              <a:buNone/>
            </a:pPr>
            <a:r>
              <a:rPr lang="en-US" sz="2400" b="1" dirty="0">
                <a:latin typeface="Helvetica" pitchFamily="2" charset="0"/>
              </a:rPr>
              <a:t>Tag Organizations in…</a:t>
            </a:r>
          </a:p>
          <a:p>
            <a:pPr lvl="1"/>
            <a:r>
              <a:rPr lang="en-US" sz="2000" dirty="0">
                <a:latin typeface="Helvetica" pitchFamily="2" charset="0"/>
              </a:rPr>
              <a:t>Text portion of a post</a:t>
            </a:r>
            <a:br>
              <a:rPr lang="en-US" sz="2000" dirty="0">
                <a:latin typeface="Helvetica" pitchFamily="2" charset="0"/>
              </a:rPr>
            </a:br>
            <a:endParaRPr lang="en-US" sz="2000" dirty="0">
              <a:latin typeface="Helvetica" pitchFamily="2" charset="0"/>
            </a:endParaRPr>
          </a:p>
          <a:p>
            <a:pPr marL="0" indent="0">
              <a:buNone/>
            </a:pPr>
            <a:r>
              <a:rPr lang="en-US" sz="2400" b="1" dirty="0">
                <a:latin typeface="Helvetica" pitchFamily="2" charset="0"/>
              </a:rPr>
              <a:t>Tag People in…</a:t>
            </a:r>
          </a:p>
          <a:p>
            <a:pPr lvl="1"/>
            <a:r>
              <a:rPr lang="en-US" sz="2000" dirty="0">
                <a:latin typeface="Helvetica" pitchFamily="2" charset="0"/>
              </a:rPr>
              <a:t>The post itself</a:t>
            </a:r>
          </a:p>
          <a:p>
            <a:pPr lvl="1"/>
            <a:r>
              <a:rPr lang="en-US" sz="2000" dirty="0">
                <a:latin typeface="Helvetica" pitchFamily="2" charset="0"/>
              </a:rPr>
              <a:t>Text portion of a post</a:t>
            </a:r>
          </a:p>
          <a:p>
            <a:pPr lvl="1"/>
            <a:r>
              <a:rPr lang="en-US" sz="2000" dirty="0">
                <a:latin typeface="Helvetica" pitchFamily="2" charset="0"/>
              </a:rPr>
              <a:t>A photo</a:t>
            </a:r>
          </a:p>
          <a:p>
            <a:pPr lvl="1"/>
            <a:r>
              <a:rPr lang="en-US" sz="2000" dirty="0">
                <a:latin typeface="Helvetica" pitchFamily="2" charset="0"/>
              </a:rPr>
              <a:t>The text of comment</a:t>
            </a:r>
          </a:p>
          <a:p>
            <a:pPr marL="457200" lvl="1" indent="0">
              <a:buNone/>
            </a:pPr>
            <a:endParaRPr lang="en-US" sz="2000" dirty="0">
              <a:latin typeface="Helvetica" pitchFamily="2" charset="0"/>
            </a:endParaRPr>
          </a:p>
          <a:p>
            <a:pPr marL="457200" lvl="1" indent="0">
              <a:buNone/>
            </a:pPr>
            <a:endParaRPr lang="en-US" sz="2000" dirty="0">
              <a:latin typeface="Helvetica" pitchFamily="2" charset="0"/>
            </a:endParaRPr>
          </a:p>
          <a:p>
            <a:pPr lvl="0"/>
            <a:r>
              <a:rPr lang="en-US" sz="2400" dirty="0">
                <a:latin typeface="Helvetica" pitchFamily="2" charset="0"/>
              </a:rPr>
              <a:t>You can “tag” an organizations and people in posts. This means that you are linking the organization or person to their Facebook page. This allows for the people that they follow to see your posts too! </a:t>
            </a:r>
          </a:p>
        </p:txBody>
      </p:sp>
      <p:pic>
        <p:nvPicPr>
          <p:cNvPr id="10" name="Picture 9">
            <a:extLst>
              <a:ext uri="{FF2B5EF4-FFF2-40B4-BE49-F238E27FC236}">
                <a16:creationId xmlns:a16="http://schemas.microsoft.com/office/drawing/2014/main" id="{D101C62D-8276-9048-9333-B33E7F836719}"/>
              </a:ext>
            </a:extLst>
          </p:cNvPr>
          <p:cNvPicPr>
            <a:picLocks noChangeAspect="1"/>
          </p:cNvPicPr>
          <p:nvPr/>
        </p:nvPicPr>
        <p:blipFill>
          <a:blip r:embed="rId2"/>
          <a:stretch>
            <a:fillRect/>
          </a:stretch>
        </p:blipFill>
        <p:spPr>
          <a:xfrm>
            <a:off x="7504365" y="1253330"/>
            <a:ext cx="4158323" cy="4282056"/>
          </a:xfrm>
          <a:prstGeom prst="rect">
            <a:avLst/>
          </a:prstGeom>
        </p:spPr>
      </p:pic>
      <p:sp>
        <p:nvSpPr>
          <p:cNvPr id="12" name="Rectangle 11">
            <a:extLst>
              <a:ext uri="{FF2B5EF4-FFF2-40B4-BE49-F238E27FC236}">
                <a16:creationId xmlns:a16="http://schemas.microsoft.com/office/drawing/2014/main" id="{A9E7660D-DCBB-5944-A07E-5BA3BD76E6A9}"/>
              </a:ext>
            </a:extLst>
          </p:cNvPr>
          <p:cNvSpPr/>
          <p:nvPr/>
        </p:nvSpPr>
        <p:spPr>
          <a:xfrm>
            <a:off x="9056831" y="1860872"/>
            <a:ext cx="1335505" cy="24063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EC4266-56F8-6F47-A134-0C1E506C8B7E}"/>
              </a:ext>
            </a:extLst>
          </p:cNvPr>
          <p:cNvSpPr/>
          <p:nvPr/>
        </p:nvSpPr>
        <p:spPr>
          <a:xfrm>
            <a:off x="7929300" y="3429000"/>
            <a:ext cx="1127531" cy="146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5DE6DAD-129B-2349-8A29-FDDC4B0316C8}"/>
              </a:ext>
            </a:extLst>
          </p:cNvPr>
          <p:cNvSpPr/>
          <p:nvPr/>
        </p:nvSpPr>
        <p:spPr>
          <a:xfrm>
            <a:off x="9920159" y="1614903"/>
            <a:ext cx="1025427" cy="189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83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28A770-E530-AF48-B65D-B876B65381AA}"/>
              </a:ext>
            </a:extLst>
          </p:cNvPr>
          <p:cNvSpPr>
            <a:spLocks noGrp="1"/>
          </p:cNvSpPr>
          <p:nvPr>
            <p:ph idx="1"/>
          </p:nvPr>
        </p:nvSpPr>
        <p:spPr>
          <a:xfrm>
            <a:off x="866366" y="2237307"/>
            <a:ext cx="4218793" cy="2874547"/>
          </a:xfrm>
        </p:spPr>
        <p:txBody>
          <a:bodyPr>
            <a:normAutofit/>
          </a:bodyPr>
          <a:lstStyle/>
          <a:p>
            <a:pPr marL="0" indent="0">
              <a:buNone/>
            </a:pPr>
            <a:r>
              <a:rPr lang="en-US" sz="2400" dirty="0">
                <a:latin typeface="Helvetica" pitchFamily="2" charset="0"/>
              </a:rPr>
              <a:t>A geo tag is when you tag a location (city, church, place of business, think “geography tag”). This allows for any photo or post that is made in that location to be seen all in one place. </a:t>
            </a:r>
          </a:p>
        </p:txBody>
      </p:sp>
      <p:pic>
        <p:nvPicPr>
          <p:cNvPr id="12" name="Picture 11">
            <a:extLst>
              <a:ext uri="{FF2B5EF4-FFF2-40B4-BE49-F238E27FC236}">
                <a16:creationId xmlns:a16="http://schemas.microsoft.com/office/drawing/2014/main" id="{37B32F3B-1778-1F4C-AE98-3FFDA6E96130}"/>
              </a:ext>
            </a:extLst>
          </p:cNvPr>
          <p:cNvPicPr>
            <a:picLocks noChangeAspect="1"/>
          </p:cNvPicPr>
          <p:nvPr/>
        </p:nvPicPr>
        <p:blipFill>
          <a:blip r:embed="rId2"/>
          <a:stretch>
            <a:fillRect/>
          </a:stretch>
        </p:blipFill>
        <p:spPr>
          <a:xfrm>
            <a:off x="5718642" y="1130530"/>
            <a:ext cx="4306960" cy="5088103"/>
          </a:xfrm>
          <a:prstGeom prst="rect">
            <a:avLst/>
          </a:prstGeom>
        </p:spPr>
      </p:pic>
      <p:sp>
        <p:nvSpPr>
          <p:cNvPr id="13" name="Rectangle 12">
            <a:extLst>
              <a:ext uri="{FF2B5EF4-FFF2-40B4-BE49-F238E27FC236}">
                <a16:creationId xmlns:a16="http://schemas.microsoft.com/office/drawing/2014/main" id="{3A0CC309-96A6-264C-927F-EA9545A9DA05}"/>
              </a:ext>
            </a:extLst>
          </p:cNvPr>
          <p:cNvSpPr/>
          <p:nvPr/>
        </p:nvSpPr>
        <p:spPr>
          <a:xfrm>
            <a:off x="7904561" y="5194487"/>
            <a:ext cx="2085519" cy="32946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482C59-31D1-C949-B991-6F7C7B2EACEE}"/>
              </a:ext>
            </a:extLst>
          </p:cNvPr>
          <p:cNvSpPr/>
          <p:nvPr/>
        </p:nvSpPr>
        <p:spPr>
          <a:xfrm>
            <a:off x="5718641" y="4499810"/>
            <a:ext cx="4411949" cy="32946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A6EE58D-65F2-A843-BD15-C56A2265340B}"/>
              </a:ext>
            </a:extLst>
          </p:cNvPr>
          <p:cNvSpPr txBox="1"/>
          <p:nvPr/>
        </p:nvSpPr>
        <p:spPr>
          <a:xfrm>
            <a:off x="8045071" y="3976590"/>
            <a:ext cx="2680941" cy="523220"/>
          </a:xfrm>
          <a:prstGeom prst="rect">
            <a:avLst/>
          </a:prstGeom>
          <a:noFill/>
        </p:spPr>
        <p:txBody>
          <a:bodyPr wrap="square" rtlCol="0">
            <a:spAutoFit/>
          </a:bodyPr>
          <a:lstStyle/>
          <a:p>
            <a:r>
              <a:rPr lang="en-US" sz="1400" dirty="0">
                <a:solidFill>
                  <a:srgbClr val="C00000"/>
                </a:solidFill>
                <a:latin typeface="Helvetica" pitchFamily="2" charset="0"/>
              </a:rPr>
              <a:t>Start typing the name of the city or place of building here</a:t>
            </a:r>
          </a:p>
        </p:txBody>
      </p:sp>
      <p:sp>
        <p:nvSpPr>
          <p:cNvPr id="16" name="TextBox 15">
            <a:extLst>
              <a:ext uri="{FF2B5EF4-FFF2-40B4-BE49-F238E27FC236}">
                <a16:creationId xmlns:a16="http://schemas.microsoft.com/office/drawing/2014/main" id="{ABE950CD-068B-7746-B89E-E686C59EFBB0}"/>
              </a:ext>
            </a:extLst>
          </p:cNvPr>
          <p:cNvSpPr txBox="1"/>
          <p:nvPr/>
        </p:nvSpPr>
        <p:spPr>
          <a:xfrm>
            <a:off x="866366" y="532656"/>
            <a:ext cx="9159236" cy="954107"/>
          </a:xfrm>
          <a:prstGeom prst="rect">
            <a:avLst/>
          </a:prstGeom>
          <a:noFill/>
        </p:spPr>
        <p:txBody>
          <a:bodyPr wrap="square" rtlCol="0">
            <a:spAutoFit/>
          </a:bodyPr>
          <a:lstStyle/>
          <a:p>
            <a:r>
              <a:rPr lang="en-US" sz="2800" i="1" dirty="0">
                <a:solidFill>
                  <a:srgbClr val="0070C0"/>
                </a:solidFill>
                <a:latin typeface="Helvetica" pitchFamily="2" charset="0"/>
              </a:rPr>
              <a:t>Best Practices for Facebook Page: Geo Tagging</a:t>
            </a:r>
            <a:br>
              <a:rPr lang="en-US" sz="2800" dirty="0">
                <a:solidFill>
                  <a:srgbClr val="0070C0"/>
                </a:solidFill>
              </a:rPr>
            </a:br>
            <a:endParaRPr lang="en-US" sz="2800" dirty="0"/>
          </a:p>
        </p:txBody>
      </p:sp>
      <p:sp>
        <p:nvSpPr>
          <p:cNvPr id="17" name="Rectangle 16">
            <a:extLst>
              <a:ext uri="{FF2B5EF4-FFF2-40B4-BE49-F238E27FC236}">
                <a16:creationId xmlns:a16="http://schemas.microsoft.com/office/drawing/2014/main" id="{98A5510D-C47E-0948-8ACB-6D2C93814563}"/>
              </a:ext>
            </a:extLst>
          </p:cNvPr>
          <p:cNvSpPr/>
          <p:nvPr/>
        </p:nvSpPr>
        <p:spPr>
          <a:xfrm>
            <a:off x="6096000" y="3110454"/>
            <a:ext cx="1306285" cy="146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502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73E7-20C6-D64E-AC81-9DB7D2D3FC4B}"/>
              </a:ext>
            </a:extLst>
          </p:cNvPr>
          <p:cNvSpPr>
            <a:spLocks noGrp="1"/>
          </p:cNvSpPr>
          <p:nvPr>
            <p:ph type="title"/>
          </p:nvPr>
        </p:nvSpPr>
        <p:spPr/>
        <p:txBody>
          <a:bodyPr>
            <a:normAutofit/>
          </a:bodyPr>
          <a:lstStyle/>
          <a:p>
            <a:r>
              <a:rPr lang="en-US" sz="2800" i="1" dirty="0">
                <a:solidFill>
                  <a:srgbClr val="0070C0"/>
                </a:solidFill>
                <a:latin typeface="Helvetica" pitchFamily="2" charset="0"/>
              </a:rPr>
              <a:t>Best Practices for Facebook Page: Using Hashtags</a:t>
            </a:r>
            <a:br>
              <a:rPr lang="en-US" sz="2800" dirty="0">
                <a:solidFill>
                  <a:srgbClr val="0070C0"/>
                </a:solidFill>
              </a:rPr>
            </a:br>
            <a:br>
              <a:rPr lang="en-US" sz="2800" dirty="0"/>
            </a:br>
            <a:endParaRPr lang="en-US" sz="2800" dirty="0"/>
          </a:p>
        </p:txBody>
      </p:sp>
      <p:sp>
        <p:nvSpPr>
          <p:cNvPr id="3" name="Content Placeholder 2">
            <a:extLst>
              <a:ext uri="{FF2B5EF4-FFF2-40B4-BE49-F238E27FC236}">
                <a16:creationId xmlns:a16="http://schemas.microsoft.com/office/drawing/2014/main" id="{8205C1FD-EE1A-5540-B315-2718325942F8}"/>
              </a:ext>
            </a:extLst>
          </p:cNvPr>
          <p:cNvSpPr>
            <a:spLocks noGrp="1"/>
          </p:cNvSpPr>
          <p:nvPr>
            <p:ph idx="1"/>
          </p:nvPr>
        </p:nvSpPr>
        <p:spPr>
          <a:xfrm>
            <a:off x="838200" y="1113905"/>
            <a:ext cx="10515600" cy="4928121"/>
          </a:xfrm>
        </p:spPr>
        <p:txBody>
          <a:bodyPr>
            <a:normAutofit/>
          </a:bodyPr>
          <a:lstStyle/>
          <a:p>
            <a:pPr marL="0" lvl="0" indent="0">
              <a:buNone/>
            </a:pPr>
            <a:r>
              <a:rPr lang="en-US" sz="2400" dirty="0">
                <a:latin typeface="Helvetica" pitchFamily="2" charset="0"/>
              </a:rPr>
              <a:t>Using hashtags allows for anyone who is having a conversation about something similar to join together. </a:t>
            </a:r>
            <a:br>
              <a:rPr lang="en-US" dirty="0">
                <a:latin typeface="Helvetica" pitchFamily="2" charset="0"/>
              </a:rPr>
            </a:br>
            <a:endParaRPr lang="en-US" dirty="0">
              <a:latin typeface="Helvetica" pitchFamily="2" charset="0"/>
            </a:endParaRPr>
          </a:p>
          <a:p>
            <a:pPr lvl="1"/>
            <a:r>
              <a:rPr lang="en-US" dirty="0">
                <a:latin typeface="Helvetica" pitchFamily="2" charset="0"/>
              </a:rPr>
              <a:t>Once you create a hashtag, it becomes a link that you can click and see everyone who is also using that same hashtag. We advise not using over 3-5 within one post.</a:t>
            </a:r>
          </a:p>
          <a:p>
            <a:pPr marL="457200" lvl="1" indent="0">
              <a:buNone/>
            </a:pPr>
            <a:r>
              <a:rPr lang="en-US" dirty="0">
                <a:latin typeface="Helvetica" pitchFamily="2" charset="0"/>
              </a:rPr>
              <a:t>	</a:t>
            </a:r>
            <a:r>
              <a:rPr lang="en-US" sz="1800" dirty="0">
                <a:latin typeface="Helvetica" pitchFamily="2" charset="0"/>
              </a:rPr>
              <a:t>Examples: #</a:t>
            </a:r>
            <a:r>
              <a:rPr lang="en-US" sz="1800" dirty="0" err="1">
                <a:latin typeface="Helvetica" pitchFamily="2" charset="0"/>
              </a:rPr>
              <a:t>FarFromFinishedCampaign</a:t>
            </a:r>
            <a:r>
              <a:rPr lang="en-US" sz="1800" dirty="0">
                <a:latin typeface="Helvetica" pitchFamily="2" charset="0"/>
              </a:rPr>
              <a:t> #</a:t>
            </a:r>
            <a:r>
              <a:rPr lang="en-US" sz="1800" dirty="0" err="1">
                <a:latin typeface="Helvetica" pitchFamily="2" charset="0"/>
              </a:rPr>
              <a:t>HurricaneHarvey</a:t>
            </a:r>
            <a:r>
              <a:rPr lang="en-US" sz="1800" dirty="0">
                <a:latin typeface="Helvetica" pitchFamily="2" charset="0"/>
              </a:rPr>
              <a:t> #</a:t>
            </a:r>
            <a:r>
              <a:rPr lang="en-US" sz="1800" dirty="0" err="1">
                <a:latin typeface="Helvetica" pitchFamily="2" charset="0"/>
              </a:rPr>
              <a:t>HoustonResponds</a:t>
            </a:r>
            <a:br>
              <a:rPr lang="en-US" sz="1800" dirty="0">
                <a:latin typeface="Helvetica" pitchFamily="2" charset="0"/>
              </a:rPr>
            </a:br>
            <a:endParaRPr lang="en-US" sz="1800" dirty="0">
              <a:latin typeface="Helvetica" pitchFamily="2" charset="0"/>
            </a:endParaRPr>
          </a:p>
          <a:p>
            <a:pPr lvl="1"/>
            <a:r>
              <a:rPr lang="en-US" dirty="0">
                <a:latin typeface="Helvetica" pitchFamily="2" charset="0"/>
              </a:rPr>
              <a:t>People can also “follow” a hashtag so they can follow topics they are interested in and posts that contain those hashtags show up in their newsfeed. Ex: Disaster related hashtags such as #</a:t>
            </a:r>
            <a:r>
              <a:rPr lang="en-US" dirty="0" err="1">
                <a:latin typeface="Helvetica" pitchFamily="2" charset="0"/>
              </a:rPr>
              <a:t>HoustonStrong</a:t>
            </a:r>
            <a:br>
              <a:rPr lang="en-US" dirty="0">
                <a:latin typeface="Helvetica" pitchFamily="2" charset="0"/>
              </a:rPr>
            </a:br>
            <a:endParaRPr lang="en-US" dirty="0">
              <a:latin typeface="Helvetica" pitchFamily="2" charset="0"/>
            </a:endParaRPr>
          </a:p>
          <a:p>
            <a:pPr lvl="1"/>
            <a:r>
              <a:rPr lang="en-US" dirty="0">
                <a:latin typeface="Helvetica" pitchFamily="2" charset="0"/>
              </a:rPr>
              <a:t>Users can also search by hashtags by typing the hashtag in the search bar at the top of the Facebook home page.</a:t>
            </a:r>
          </a:p>
          <a:p>
            <a:endParaRPr lang="en-US" dirty="0"/>
          </a:p>
        </p:txBody>
      </p:sp>
    </p:spTree>
    <p:extLst>
      <p:ext uri="{BB962C8B-B14F-4D97-AF65-F5344CB8AC3E}">
        <p14:creationId xmlns:p14="http://schemas.microsoft.com/office/powerpoint/2010/main" val="1279468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1C6A3-0D98-934A-9C6C-5386D2B8A615}"/>
              </a:ext>
            </a:extLst>
          </p:cNvPr>
          <p:cNvSpPr>
            <a:spLocks noGrp="1"/>
          </p:cNvSpPr>
          <p:nvPr>
            <p:ph type="title"/>
          </p:nvPr>
        </p:nvSpPr>
        <p:spPr>
          <a:xfrm>
            <a:off x="838200" y="365126"/>
            <a:ext cx="10515600" cy="970380"/>
          </a:xfrm>
        </p:spPr>
        <p:txBody>
          <a:bodyPr>
            <a:normAutofit/>
          </a:bodyPr>
          <a:lstStyle/>
          <a:p>
            <a:r>
              <a:rPr lang="en-US" sz="2800" i="1" dirty="0">
                <a:solidFill>
                  <a:srgbClr val="0070C0"/>
                </a:solidFill>
                <a:latin typeface="Helvetica" pitchFamily="2" charset="0"/>
              </a:rPr>
              <a:t>Best Practices for Facebook Page: Engagement</a:t>
            </a:r>
            <a:endParaRPr lang="en-US" sz="2800" dirty="0"/>
          </a:p>
        </p:txBody>
      </p:sp>
      <p:sp>
        <p:nvSpPr>
          <p:cNvPr id="3" name="Content Placeholder 2">
            <a:extLst>
              <a:ext uri="{FF2B5EF4-FFF2-40B4-BE49-F238E27FC236}">
                <a16:creationId xmlns:a16="http://schemas.microsoft.com/office/drawing/2014/main" id="{C37976AC-0B8F-B04D-96CD-72BD328C6D63}"/>
              </a:ext>
            </a:extLst>
          </p:cNvPr>
          <p:cNvSpPr>
            <a:spLocks noGrp="1"/>
          </p:cNvSpPr>
          <p:nvPr>
            <p:ph idx="1"/>
          </p:nvPr>
        </p:nvSpPr>
        <p:spPr>
          <a:xfrm>
            <a:off x="707571" y="1253330"/>
            <a:ext cx="10515600" cy="5239543"/>
          </a:xfrm>
        </p:spPr>
        <p:txBody>
          <a:bodyPr>
            <a:normAutofit fontScale="62500" lnSpcReduction="20000"/>
          </a:bodyPr>
          <a:lstStyle/>
          <a:p>
            <a:r>
              <a:rPr lang="en-US" sz="3400" dirty="0">
                <a:latin typeface="Helvetica" pitchFamily="2" charset="0"/>
              </a:rPr>
              <a:t>When making a post you always want to keep it </a:t>
            </a:r>
            <a:r>
              <a:rPr lang="en-US" sz="3400" b="1" dirty="0">
                <a:latin typeface="Helvetica" pitchFamily="2" charset="0"/>
              </a:rPr>
              <a:t>short</a:t>
            </a:r>
            <a:r>
              <a:rPr lang="en-US" sz="3400" dirty="0">
                <a:latin typeface="Helvetica" pitchFamily="2" charset="0"/>
              </a:rPr>
              <a:t> and </a:t>
            </a:r>
            <a:r>
              <a:rPr lang="en-US" sz="3400" b="1" dirty="0">
                <a:latin typeface="Helvetica" pitchFamily="2" charset="0"/>
              </a:rPr>
              <a:t>sweet</a:t>
            </a:r>
            <a:r>
              <a:rPr lang="en-US" sz="3400" dirty="0">
                <a:latin typeface="Helvetica" pitchFamily="2" charset="0"/>
              </a:rPr>
              <a:t>. </a:t>
            </a:r>
          </a:p>
          <a:p>
            <a:pPr lvl="0"/>
            <a:r>
              <a:rPr lang="en-US" sz="3400" dirty="0">
                <a:latin typeface="Helvetica" pitchFamily="2" charset="0"/>
              </a:rPr>
              <a:t>End the post with a “</a:t>
            </a:r>
            <a:r>
              <a:rPr lang="en-US" sz="3400" b="1" dirty="0">
                <a:latin typeface="Helvetica" pitchFamily="2" charset="0"/>
              </a:rPr>
              <a:t>call to action</a:t>
            </a:r>
            <a:r>
              <a:rPr lang="en-US" sz="3400" dirty="0">
                <a:latin typeface="Helvetica" pitchFamily="2" charset="0"/>
              </a:rPr>
              <a:t>”. This will encourage people to interact with your posts. </a:t>
            </a:r>
            <a:br>
              <a:rPr lang="en-US" sz="3400" dirty="0">
                <a:latin typeface="Helvetica" pitchFamily="2" charset="0"/>
              </a:rPr>
            </a:br>
            <a:endParaRPr lang="en-US" sz="3400" dirty="0">
              <a:latin typeface="Helvetica" pitchFamily="2" charset="0"/>
            </a:endParaRPr>
          </a:p>
          <a:p>
            <a:pPr lvl="1"/>
            <a:r>
              <a:rPr lang="en-US" sz="3400" dirty="0">
                <a:latin typeface="Helvetica" pitchFamily="2" charset="0"/>
              </a:rPr>
              <a:t>Ex: “Tag a friend you want to volunteer with!”, “Are you interested in helping a family rebuild their home in time for the holidays? Check out our volunteer page here! *insert link*”</a:t>
            </a:r>
            <a:br>
              <a:rPr lang="en-US" sz="3400" dirty="0">
                <a:latin typeface="Helvetica" pitchFamily="2" charset="0"/>
              </a:rPr>
            </a:br>
            <a:endParaRPr lang="en-US" sz="3400" dirty="0">
              <a:latin typeface="Helvetica" pitchFamily="2" charset="0"/>
            </a:endParaRPr>
          </a:p>
          <a:p>
            <a:pPr lvl="1"/>
            <a:r>
              <a:rPr lang="en-US" sz="3400" i="1" dirty="0">
                <a:latin typeface="Helvetica" pitchFamily="2" charset="0"/>
              </a:rPr>
              <a:t>Did you know? </a:t>
            </a:r>
            <a:r>
              <a:rPr lang="en-US" sz="3400" dirty="0">
                <a:latin typeface="Helvetica" pitchFamily="2" charset="0"/>
              </a:rPr>
              <a:t>Someone can be following you, but if they don’t interact with your posts you will likely not show up in their newsfeed?</a:t>
            </a:r>
          </a:p>
          <a:p>
            <a:pPr lvl="1"/>
            <a:endParaRPr lang="en-US" sz="3400" dirty="0">
              <a:latin typeface="Helvetica" pitchFamily="2" charset="0"/>
            </a:endParaRPr>
          </a:p>
          <a:p>
            <a:pPr marL="0" indent="0">
              <a:buNone/>
            </a:pPr>
            <a:r>
              <a:rPr lang="en-US" sz="3400" dirty="0">
                <a:latin typeface="Helvetica" pitchFamily="2" charset="0"/>
              </a:rPr>
              <a:t>Average Engagement Rates:</a:t>
            </a:r>
          </a:p>
          <a:p>
            <a:r>
              <a:rPr lang="en-US" sz="3400" dirty="0">
                <a:latin typeface="Helvetica" pitchFamily="2" charset="0"/>
              </a:rPr>
              <a:t>All Post Types = 3.91%</a:t>
            </a:r>
          </a:p>
          <a:p>
            <a:r>
              <a:rPr lang="en-US" sz="3400" dirty="0">
                <a:latin typeface="Helvetica" pitchFamily="2" charset="0"/>
              </a:rPr>
              <a:t>Video Posts = 6.01%</a:t>
            </a:r>
          </a:p>
          <a:p>
            <a:r>
              <a:rPr lang="en-US" sz="3400" dirty="0">
                <a:latin typeface="Helvetica" pitchFamily="2" charset="0"/>
              </a:rPr>
              <a:t>Photo Posts = 4.81%</a:t>
            </a:r>
          </a:p>
          <a:p>
            <a:r>
              <a:rPr lang="en-US" sz="3400" dirty="0">
                <a:latin typeface="Helvetica" pitchFamily="2" charset="0"/>
              </a:rPr>
              <a:t>Link Post = 3.36%</a:t>
            </a:r>
          </a:p>
          <a:p>
            <a:r>
              <a:rPr lang="en-US" sz="3400" dirty="0">
                <a:latin typeface="Helvetica" pitchFamily="2" charset="0"/>
              </a:rPr>
              <a:t>Status Post = 2.21%</a:t>
            </a:r>
          </a:p>
          <a:p>
            <a:pPr lvl="1"/>
            <a:endParaRPr lang="en-US" dirty="0">
              <a:latin typeface="Helvetica" pitchFamily="2" charset="0"/>
            </a:endParaRPr>
          </a:p>
          <a:p>
            <a:pPr lvl="1"/>
            <a:endParaRPr lang="en-US" dirty="0">
              <a:latin typeface="Helvetica" pitchFamily="2" charset="0"/>
            </a:endParaRPr>
          </a:p>
        </p:txBody>
      </p:sp>
      <p:sp>
        <p:nvSpPr>
          <p:cNvPr id="4" name="TextBox 3">
            <a:extLst>
              <a:ext uri="{FF2B5EF4-FFF2-40B4-BE49-F238E27FC236}">
                <a16:creationId xmlns:a16="http://schemas.microsoft.com/office/drawing/2014/main" id="{ACCDC771-D197-AB41-8421-6DBDC689701B}"/>
              </a:ext>
            </a:extLst>
          </p:cNvPr>
          <p:cNvSpPr txBox="1"/>
          <p:nvPr/>
        </p:nvSpPr>
        <p:spPr>
          <a:xfrm>
            <a:off x="4806042" y="4849587"/>
            <a:ext cx="6547758"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Helvetica" pitchFamily="2" charset="0"/>
              </a:rPr>
              <a:t>Studies show that people who follow your page see less than 12% of the posts you make. That percentage can go up the more they interact with your content.</a:t>
            </a:r>
          </a:p>
        </p:txBody>
      </p:sp>
    </p:spTree>
    <p:extLst>
      <p:ext uri="{BB962C8B-B14F-4D97-AF65-F5344CB8AC3E}">
        <p14:creationId xmlns:p14="http://schemas.microsoft.com/office/powerpoint/2010/main" val="1997642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2613</TotalTime>
  <Words>2703</Words>
  <Application>Microsoft Macintosh PowerPoint</Application>
  <PresentationFormat>Widescreen</PresentationFormat>
  <Paragraphs>198</Paragraphs>
  <Slides>32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Helvetica</vt:lpstr>
      <vt:lpstr>Office Theme</vt:lpstr>
      <vt:lpstr>PowerPoint Presentation</vt:lpstr>
      <vt:lpstr>Facebook</vt:lpstr>
      <vt:lpstr>PowerPoint Presentation</vt:lpstr>
      <vt:lpstr>A few key Facebook terms: </vt:lpstr>
      <vt:lpstr>You can use Facebook Pages for: </vt:lpstr>
      <vt:lpstr>Best Practices for Facebook Page: Tagging </vt:lpstr>
      <vt:lpstr>PowerPoint Presentation</vt:lpstr>
      <vt:lpstr>Best Practices for Facebook Page: Using Hashtags  </vt:lpstr>
      <vt:lpstr>Best Practices for Facebook Page: Engagement</vt:lpstr>
      <vt:lpstr>Using your personal Facebook account to promote your coalition and other Houston Responds coalitions: </vt:lpstr>
      <vt:lpstr>Instagram for Business</vt:lpstr>
      <vt:lpstr>You can use Instagram for: </vt:lpstr>
      <vt:lpstr>Best Practices for Instagram: Tagging  </vt:lpstr>
      <vt:lpstr>Best Practices for Instagram: Geo Tagging  </vt:lpstr>
      <vt:lpstr>Best Practices for Instagram  </vt:lpstr>
      <vt:lpstr>Best Practices for Instagram: Instagram Stories  </vt:lpstr>
      <vt:lpstr>Best Practices for Instagram : How to Post Instagram Stories  </vt:lpstr>
      <vt:lpstr>Using your personal Instagram account to promote your coalition and other Houston Responds coalitions: </vt:lpstr>
      <vt:lpstr>Twitter for Business</vt:lpstr>
      <vt:lpstr>PowerPoint Presentation</vt:lpstr>
      <vt:lpstr>Best Practices for Twitter: Hashtags  </vt:lpstr>
      <vt:lpstr>LinkedIn for Business</vt:lpstr>
      <vt:lpstr>Understanding the Audience</vt:lpstr>
      <vt:lpstr>Content Ideas for Social Media  </vt:lpstr>
      <vt:lpstr>How often should you post on your social networks?</vt:lpstr>
      <vt:lpstr>What time is best to post on Facebook?</vt:lpstr>
      <vt:lpstr>What time is best to post on Instagram?</vt:lpstr>
      <vt:lpstr>What time is best to post on Twitter?</vt:lpstr>
      <vt:lpstr>Social Media Posts &amp; Family Stories with Houston Responds  </vt:lpstr>
      <vt:lpstr>Houston Responds Post’s about Your Coalition  </vt:lpstr>
      <vt:lpstr>PowerPoint Presentation</vt:lpstr>
      <vt:lpstr>Houston Responds Family Stories for Your Coalition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Moore</dc:creator>
  <cp:lastModifiedBy>Sara Moore</cp:lastModifiedBy>
  <cp:revision>27</cp:revision>
  <dcterms:created xsi:type="dcterms:W3CDTF">2019-11-19T19:29:46Z</dcterms:created>
  <dcterms:modified xsi:type="dcterms:W3CDTF">2019-11-21T15:03:32Z</dcterms:modified>
</cp:coreProperties>
</file>